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7" r:id="rId2"/>
  </p:sldIdLst>
  <p:sldSz cx="30275213" cy="21383625"/>
  <p:notesSz cx="6858000" cy="9144000"/>
  <p:embeddedFontLst>
    <p:embeddedFont>
      <p:font typeface="Calibri" panose="020F0502020204030204" pitchFamily="34" charset="0"/>
      <p:regular r:id="rId3"/>
      <p:bold r:id="rId4"/>
      <p:italic r:id="rId5"/>
      <p:boldItalic r:id="rId6"/>
    </p:embeddedFont>
    <p:embeddedFont>
      <p:font typeface="Tokyo" panose="00000500000000000000" pitchFamily="50" charset="0"/>
      <p:regular r:id="rId7"/>
    </p:embeddedFont>
    <p:embeddedFont>
      <p:font typeface="Calibri Light" panose="020F0302020204030204" pitchFamily="34" charset="0"/>
      <p:regular r:id="rId8"/>
      <p:italic r:id="rId9"/>
    </p:embeddedFont>
    <p:embeddedFont>
      <p:font typeface="Bebas Neue Bold" panose="020B0606020202050201" pitchFamily="34" charset="0"/>
      <p:bold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B28"/>
    <a:srgbClr val="FCD4D7"/>
    <a:srgbClr val="CE2F47"/>
    <a:srgbClr val="CD2F46"/>
    <a:srgbClr val="CD2F45"/>
    <a:srgbClr val="CE2F46"/>
    <a:srgbClr val="FABE41"/>
    <a:srgbClr val="FBBD41"/>
    <a:srgbClr val="E58497"/>
    <a:srgbClr val="00B3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66" d="100"/>
          <a:sy n="66" d="100"/>
        </p:scale>
        <p:origin x="-270" y="-2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heme" Target="theme/theme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presProps" Target="presProps.xml"/><Relationship Id="rId5" Type="http://schemas.openxmlformats.org/officeDocument/2006/relationships/font" Target="fonts/font3.fntdata"/><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US"/>
              <a:t>Click to edit Master title style</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E1DE93-53B0-4BBF-848A-BD9945B078F5}" type="datetimeFigureOut">
              <a:rPr lang="en-NZ" smtClean="0"/>
              <a:t>8/11/2018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126236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E1DE93-53B0-4BBF-848A-BD9945B078F5}" type="datetimeFigureOut">
              <a:rPr lang="en-NZ" smtClean="0"/>
              <a:t>8/11/2018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158893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E1DE93-53B0-4BBF-848A-BD9945B078F5}" type="datetimeFigureOut">
              <a:rPr lang="en-NZ" smtClean="0"/>
              <a:t>8/11/2018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3762374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E1DE93-53B0-4BBF-848A-BD9945B078F5}" type="datetimeFigureOut">
              <a:rPr lang="en-NZ" smtClean="0"/>
              <a:t>8/11/2018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208392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US"/>
              <a:t>Click to edit Master title style</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E1DE93-53B0-4BBF-848A-BD9945B078F5}" type="datetimeFigureOut">
              <a:rPr lang="en-NZ" smtClean="0"/>
              <a:t>8/11/2018</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347683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E1DE93-53B0-4BBF-848A-BD9945B078F5}" type="datetimeFigureOut">
              <a:rPr lang="en-NZ" smtClean="0"/>
              <a:t>8/11/2018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335167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US"/>
              <a:t>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E1DE93-53B0-4BBF-848A-BD9945B078F5}" type="datetimeFigureOut">
              <a:rPr lang="en-NZ" smtClean="0"/>
              <a:t>8/11/2018</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46019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E1DE93-53B0-4BBF-848A-BD9945B078F5}" type="datetimeFigureOut">
              <a:rPr lang="en-NZ" smtClean="0"/>
              <a:t>8/11/2018</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158668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E1DE93-53B0-4BBF-848A-BD9945B078F5}" type="datetimeFigureOut">
              <a:rPr lang="en-NZ" smtClean="0"/>
              <a:t>8/11/2018</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4164426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Edit Master text styles</a:t>
            </a:r>
          </a:p>
        </p:txBody>
      </p:sp>
      <p:sp>
        <p:nvSpPr>
          <p:cNvPr id="5" name="Date Placeholder 4"/>
          <p:cNvSpPr>
            <a:spLocks noGrp="1"/>
          </p:cNvSpPr>
          <p:nvPr>
            <p:ph type="dt" sz="half" idx="10"/>
          </p:nvPr>
        </p:nvSpPr>
        <p:spPr/>
        <p:txBody>
          <a:bodyPr/>
          <a:lstStyle/>
          <a:p>
            <a:fld id="{EBE1DE93-53B0-4BBF-848A-BD9945B078F5}" type="datetimeFigureOut">
              <a:rPr lang="en-NZ" smtClean="0"/>
              <a:t>8/11/2018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406055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US"/>
              <a:t>Click icon to add picture</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US"/>
              <a:t>Edit Master text styles</a:t>
            </a:r>
          </a:p>
        </p:txBody>
      </p:sp>
      <p:sp>
        <p:nvSpPr>
          <p:cNvPr id="5" name="Date Placeholder 4"/>
          <p:cNvSpPr>
            <a:spLocks noGrp="1"/>
          </p:cNvSpPr>
          <p:nvPr>
            <p:ph type="dt" sz="half" idx="10"/>
          </p:nvPr>
        </p:nvSpPr>
        <p:spPr/>
        <p:txBody>
          <a:bodyPr/>
          <a:lstStyle/>
          <a:p>
            <a:fld id="{EBE1DE93-53B0-4BBF-848A-BD9945B078F5}" type="datetimeFigureOut">
              <a:rPr lang="en-NZ" smtClean="0"/>
              <a:t>8/11/2018</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B6FDD5C2-4B37-43F5-B1CE-E2D056F9CA8D}" type="slidenum">
              <a:rPr lang="en-NZ" smtClean="0"/>
              <a:t>‹#›</a:t>
            </a:fld>
            <a:endParaRPr lang="en-NZ"/>
          </a:p>
        </p:txBody>
      </p:sp>
    </p:spTree>
    <p:extLst>
      <p:ext uri="{BB962C8B-B14F-4D97-AF65-F5344CB8AC3E}">
        <p14:creationId xmlns:p14="http://schemas.microsoft.com/office/powerpoint/2010/main" val="93279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EBE1DE93-53B0-4BBF-848A-BD9945B078F5}" type="datetimeFigureOut">
              <a:rPr lang="en-NZ" smtClean="0"/>
              <a:t>8/11/2018</a:t>
            </a:fld>
            <a:endParaRPr lang="en-NZ"/>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B6FDD5C2-4B37-43F5-B1CE-E2D056F9CA8D}" type="slidenum">
              <a:rPr lang="en-NZ" smtClean="0"/>
              <a:t>‹#›</a:t>
            </a:fld>
            <a:endParaRPr lang="en-NZ"/>
          </a:p>
        </p:txBody>
      </p:sp>
    </p:spTree>
    <p:extLst>
      <p:ext uri="{BB962C8B-B14F-4D97-AF65-F5344CB8AC3E}">
        <p14:creationId xmlns:p14="http://schemas.microsoft.com/office/powerpoint/2010/main" val="3376747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9601831" y="1106974"/>
            <a:ext cx="11240719" cy="2010031"/>
            <a:chOff x="2174817" y="872356"/>
            <a:chExt cx="7956177" cy="1471453"/>
          </a:xfrm>
        </p:grpSpPr>
        <p:sp>
          <p:nvSpPr>
            <p:cNvPr id="7" name="Freeform 6"/>
            <p:cNvSpPr/>
            <p:nvPr/>
          </p:nvSpPr>
          <p:spPr>
            <a:xfrm>
              <a:off x="8636877" y="1303282"/>
              <a:ext cx="1494117" cy="1040524"/>
            </a:xfrm>
            <a:custGeom>
              <a:avLst/>
              <a:gdLst>
                <a:gd name="connsiteX0" fmla="*/ 0 w 1494117"/>
                <a:gd name="connsiteY0" fmla="*/ 0 h 1040524"/>
                <a:gd name="connsiteX1" fmla="*/ 1494115 w 1494117"/>
                <a:gd name="connsiteY1" fmla="*/ 0 h 1040524"/>
                <a:gd name="connsiteX2" fmla="*/ 1255986 w 1494117"/>
                <a:gd name="connsiteY2" fmla="*/ 520261 h 1040524"/>
                <a:gd name="connsiteX3" fmla="*/ 1494117 w 1494117"/>
                <a:gd name="connsiteY3" fmla="*/ 1040524 h 1040524"/>
                <a:gd name="connsiteX4" fmla="*/ 0 w 1494117"/>
                <a:gd name="connsiteY4" fmla="*/ 1040524 h 10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117" h="1040524">
                  <a:moveTo>
                    <a:pt x="0" y="0"/>
                  </a:moveTo>
                  <a:lnTo>
                    <a:pt x="1494115" y="0"/>
                  </a:lnTo>
                  <a:lnTo>
                    <a:pt x="1255986" y="520261"/>
                  </a:lnTo>
                  <a:lnTo>
                    <a:pt x="1494117" y="1040524"/>
                  </a:lnTo>
                  <a:lnTo>
                    <a:pt x="0" y="1040524"/>
                  </a:lnTo>
                  <a:close/>
                </a:path>
              </a:pathLst>
            </a:custGeom>
            <a:solidFill>
              <a:srgbClr val="C00000"/>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Freeform 7"/>
            <p:cNvSpPr/>
            <p:nvPr/>
          </p:nvSpPr>
          <p:spPr>
            <a:xfrm flipH="1">
              <a:off x="2174817" y="1303282"/>
              <a:ext cx="1494117" cy="1040524"/>
            </a:xfrm>
            <a:custGeom>
              <a:avLst/>
              <a:gdLst>
                <a:gd name="connsiteX0" fmla="*/ 0 w 1494117"/>
                <a:gd name="connsiteY0" fmla="*/ 0 h 1040524"/>
                <a:gd name="connsiteX1" fmla="*/ 1494115 w 1494117"/>
                <a:gd name="connsiteY1" fmla="*/ 0 h 1040524"/>
                <a:gd name="connsiteX2" fmla="*/ 1255986 w 1494117"/>
                <a:gd name="connsiteY2" fmla="*/ 520261 h 1040524"/>
                <a:gd name="connsiteX3" fmla="*/ 1494117 w 1494117"/>
                <a:gd name="connsiteY3" fmla="*/ 1040524 h 1040524"/>
                <a:gd name="connsiteX4" fmla="*/ 0 w 1494117"/>
                <a:gd name="connsiteY4" fmla="*/ 1040524 h 10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117" h="1040524">
                  <a:moveTo>
                    <a:pt x="0" y="0"/>
                  </a:moveTo>
                  <a:lnTo>
                    <a:pt x="1494115" y="0"/>
                  </a:lnTo>
                  <a:lnTo>
                    <a:pt x="1255986" y="520261"/>
                  </a:lnTo>
                  <a:lnTo>
                    <a:pt x="1494117" y="1040524"/>
                  </a:lnTo>
                  <a:lnTo>
                    <a:pt x="0" y="1040524"/>
                  </a:lnTo>
                  <a:close/>
                </a:path>
              </a:pathLst>
            </a:custGeom>
            <a:solidFill>
              <a:srgbClr val="C00000"/>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Rectangle 1"/>
            <p:cNvSpPr/>
            <p:nvPr/>
          </p:nvSpPr>
          <p:spPr>
            <a:xfrm>
              <a:off x="2920074" y="872356"/>
              <a:ext cx="6463862" cy="1040524"/>
            </a:xfrm>
            <a:prstGeom prst="rect">
              <a:avLst/>
            </a:prstGeom>
            <a:solidFill>
              <a:srgbClr val="C00000"/>
            </a:solidFill>
            <a:ln>
              <a:solidFill>
                <a:srgbClr val="C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6000" dirty="0">
                <a:latin typeface="Tokyo" panose="00000500000000000000" pitchFamily="50" charset="0"/>
              </a:endParaRPr>
            </a:p>
          </p:txBody>
        </p:sp>
        <p:sp>
          <p:nvSpPr>
            <p:cNvPr id="10" name="Isosceles Triangle 9"/>
            <p:cNvSpPr/>
            <p:nvPr/>
          </p:nvSpPr>
          <p:spPr>
            <a:xfrm rot="5400000">
              <a:off x="8795844" y="1753917"/>
              <a:ext cx="430925" cy="748860"/>
            </a:xfrm>
            <a:prstGeom prst="triangle">
              <a:avLst>
                <a:gd name="adj" fmla="val 0"/>
              </a:avLst>
            </a:prstGeom>
            <a:solidFill>
              <a:srgbClr val="CD2F46"/>
            </a:solidFill>
            <a:ln>
              <a:solidFill>
                <a:srgbClr val="CE2F4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Isosceles Triangle 10"/>
            <p:cNvSpPr/>
            <p:nvPr/>
          </p:nvSpPr>
          <p:spPr>
            <a:xfrm rot="16200000" flipH="1">
              <a:off x="3080842" y="1753917"/>
              <a:ext cx="430925" cy="748860"/>
            </a:xfrm>
            <a:prstGeom prst="triangle">
              <a:avLst>
                <a:gd name="adj" fmla="val 0"/>
              </a:avLst>
            </a:prstGeom>
            <a:solidFill>
              <a:srgbClr val="CD2F46"/>
            </a:solidFill>
            <a:ln>
              <a:solidFill>
                <a:srgbClr val="CE2F4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3" name="TextBox 12"/>
          <p:cNvSpPr txBox="1"/>
          <p:nvPr/>
        </p:nvSpPr>
        <p:spPr>
          <a:xfrm>
            <a:off x="13248511" y="2558580"/>
            <a:ext cx="4573491" cy="1446550"/>
          </a:xfrm>
          <a:prstGeom prst="rect">
            <a:avLst/>
          </a:prstGeom>
          <a:noFill/>
        </p:spPr>
        <p:txBody>
          <a:bodyPr wrap="square" rtlCol="0">
            <a:spAutoFit/>
          </a:bodyPr>
          <a:lstStyle/>
          <a:p>
            <a:r>
              <a:rPr lang="en-NZ" sz="8800" spc="200" dirty="0" smtClean="0">
                <a:latin typeface="Bebas Neue Bold" panose="020B0606020202050201" pitchFamily="34" charset="0"/>
              </a:rPr>
              <a:t>TE REO APP</a:t>
            </a:r>
            <a:endParaRPr lang="en-NZ" sz="8800" spc="200" dirty="0">
              <a:latin typeface="Bebas Neue Bold" panose="020B0606020202050201" pitchFamily="34" charset="0"/>
            </a:endParaRPr>
          </a:p>
        </p:txBody>
      </p:sp>
      <p:sp>
        <p:nvSpPr>
          <p:cNvPr id="15" name="TextBox 14"/>
          <p:cNvSpPr txBox="1"/>
          <p:nvPr/>
        </p:nvSpPr>
        <p:spPr>
          <a:xfrm>
            <a:off x="13155175" y="1163916"/>
            <a:ext cx="4534276" cy="1569660"/>
          </a:xfrm>
          <a:prstGeom prst="rect">
            <a:avLst/>
          </a:prstGeom>
          <a:noFill/>
        </p:spPr>
        <p:txBody>
          <a:bodyPr wrap="square" rtlCol="0">
            <a:spAutoFit/>
          </a:bodyPr>
          <a:lstStyle/>
          <a:p>
            <a:r>
              <a:rPr lang="en-NZ" sz="9600" spc="200" dirty="0">
                <a:solidFill>
                  <a:schemeClr val="bg1"/>
                </a:solidFill>
                <a:latin typeface="Bebas Neue Bold" panose="020B0606020202050201" pitchFamily="34" charset="0"/>
              </a:rPr>
              <a:t>NENEKARA</a:t>
            </a:r>
          </a:p>
        </p:txBody>
      </p:sp>
      <p:sp>
        <p:nvSpPr>
          <p:cNvPr id="16" name="TextBox 15"/>
          <p:cNvSpPr txBox="1"/>
          <p:nvPr/>
        </p:nvSpPr>
        <p:spPr>
          <a:xfrm>
            <a:off x="4799064" y="1806617"/>
            <a:ext cx="3215945" cy="1569660"/>
          </a:xfrm>
          <a:prstGeom prst="rect">
            <a:avLst/>
          </a:prstGeom>
          <a:noFill/>
        </p:spPr>
        <p:txBody>
          <a:bodyPr wrap="none" rtlCol="0">
            <a:spAutoFit/>
          </a:bodyPr>
          <a:lstStyle/>
          <a:p>
            <a:r>
              <a:rPr lang="en-NZ" sz="2400" b="1" dirty="0">
                <a:latin typeface="Arial" panose="020B0604020202020204" pitchFamily="34" charset="0"/>
                <a:cs typeface="Arial" panose="020B0604020202020204" pitchFamily="34" charset="0"/>
              </a:rPr>
              <a:t>Project Team:</a:t>
            </a:r>
          </a:p>
          <a:p>
            <a:r>
              <a:rPr lang="en-NZ" sz="2400" dirty="0">
                <a:latin typeface="Arial" panose="020B0604020202020204" pitchFamily="34" charset="0"/>
                <a:cs typeface="Arial" panose="020B0604020202020204" pitchFamily="34" charset="0"/>
              </a:rPr>
              <a:t>Jayson Cocks</a:t>
            </a:r>
          </a:p>
          <a:p>
            <a:r>
              <a:rPr lang="en-NZ" sz="2400" dirty="0">
                <a:latin typeface="Arial" panose="020B0604020202020204" pitchFamily="34" charset="0"/>
                <a:cs typeface="Arial" panose="020B0604020202020204" pitchFamily="34" charset="0"/>
              </a:rPr>
              <a:t>Marina Kerschbaumer</a:t>
            </a:r>
          </a:p>
          <a:p>
            <a:r>
              <a:rPr lang="en-NZ" sz="2400" dirty="0">
                <a:latin typeface="Arial" panose="020B0604020202020204" pitchFamily="34" charset="0"/>
                <a:cs typeface="Arial" panose="020B0604020202020204" pitchFamily="34" charset="0"/>
              </a:rPr>
              <a:t>Patricia Nellas</a:t>
            </a:r>
          </a:p>
        </p:txBody>
      </p:sp>
      <p:sp>
        <p:nvSpPr>
          <p:cNvPr id="17" name="TextBox 16"/>
          <p:cNvSpPr txBox="1"/>
          <p:nvPr/>
        </p:nvSpPr>
        <p:spPr>
          <a:xfrm>
            <a:off x="23186463" y="2228114"/>
            <a:ext cx="5148273" cy="830997"/>
          </a:xfrm>
          <a:prstGeom prst="rect">
            <a:avLst/>
          </a:prstGeom>
          <a:noFill/>
        </p:spPr>
        <p:txBody>
          <a:bodyPr wrap="square" rtlCol="0">
            <a:spAutoFit/>
          </a:bodyPr>
          <a:lstStyle/>
          <a:p>
            <a:r>
              <a:rPr lang="en-NZ" sz="2400" b="1" dirty="0">
                <a:latin typeface="Arial" panose="020B0604020202020204" pitchFamily="34" charset="0"/>
                <a:cs typeface="Arial" panose="020B0604020202020204" pitchFamily="34" charset="0"/>
              </a:rPr>
              <a:t>Supervisor: </a:t>
            </a:r>
            <a:r>
              <a:rPr lang="en-NZ" sz="2400" dirty="0">
                <a:latin typeface="Arial" panose="020B0604020202020204" pitchFamily="34" charset="0"/>
                <a:cs typeface="Arial" panose="020B0604020202020204" pitchFamily="34" charset="0"/>
              </a:rPr>
              <a:t>Kevin </a:t>
            </a:r>
            <a:r>
              <a:rPr lang="en-NZ" sz="2400" dirty="0" err="1">
                <a:latin typeface="Arial" panose="020B0604020202020204" pitchFamily="34" charset="0"/>
                <a:cs typeface="Arial" panose="020B0604020202020204" pitchFamily="34" charset="0"/>
              </a:rPr>
              <a:t>Shedlock</a:t>
            </a:r>
            <a:endParaRPr lang="en-NZ" sz="2400" dirty="0">
              <a:latin typeface="Arial" panose="020B0604020202020204" pitchFamily="34" charset="0"/>
              <a:cs typeface="Arial" panose="020B0604020202020204" pitchFamily="34" charset="0"/>
            </a:endParaRPr>
          </a:p>
          <a:p>
            <a:r>
              <a:rPr lang="en-NZ" sz="2400" b="1" dirty="0" smtClean="0">
                <a:latin typeface="Arial" panose="020B0604020202020204" pitchFamily="34" charset="0"/>
                <a:cs typeface="Arial" panose="020B0604020202020204" pitchFamily="34" charset="0"/>
              </a:rPr>
              <a:t>Client</a:t>
            </a:r>
            <a:r>
              <a:rPr lang="en-NZ" sz="2400" b="1" dirty="0">
                <a:latin typeface="Arial" panose="020B0604020202020204" pitchFamily="34" charset="0"/>
                <a:cs typeface="Arial" panose="020B0604020202020204" pitchFamily="34" charset="0"/>
              </a:rPr>
              <a:t>: </a:t>
            </a:r>
            <a:r>
              <a:rPr lang="en-NZ" sz="2400" dirty="0" err="1">
                <a:latin typeface="Arial" panose="020B0604020202020204" pitchFamily="34" charset="0"/>
                <a:cs typeface="Arial" panose="020B0604020202020204" pitchFamily="34" charset="0"/>
              </a:rPr>
              <a:t>Eruera</a:t>
            </a:r>
            <a:r>
              <a:rPr lang="en-NZ" sz="2400" dirty="0">
                <a:latin typeface="Arial" panose="020B0604020202020204" pitchFamily="34" charset="0"/>
                <a:cs typeface="Arial" panose="020B0604020202020204" pitchFamily="34" charset="0"/>
              </a:rPr>
              <a:t> </a:t>
            </a:r>
            <a:r>
              <a:rPr lang="en-NZ" sz="2400" dirty="0" err="1">
                <a:latin typeface="Arial" panose="020B0604020202020204" pitchFamily="34" charset="0"/>
                <a:cs typeface="Arial" panose="020B0604020202020204" pitchFamily="34" charset="0"/>
              </a:rPr>
              <a:t>Ruwhiu</a:t>
            </a:r>
            <a:endParaRPr lang="en-NZ" sz="2400" dirty="0">
              <a:latin typeface="Arial" panose="020B0604020202020204" pitchFamily="34" charset="0"/>
              <a:cs typeface="Arial" panose="020B0604020202020204" pitchFamily="34" charset="0"/>
            </a:endParaRPr>
          </a:p>
        </p:txBody>
      </p:sp>
      <p:sp>
        <p:nvSpPr>
          <p:cNvPr id="44" name="TextBox 43"/>
          <p:cNvSpPr txBox="1"/>
          <p:nvPr/>
        </p:nvSpPr>
        <p:spPr>
          <a:xfrm>
            <a:off x="3921342" y="4797829"/>
            <a:ext cx="2508635" cy="707886"/>
          </a:xfrm>
          <a:prstGeom prst="rect">
            <a:avLst/>
          </a:prstGeom>
          <a:noFill/>
        </p:spPr>
        <p:txBody>
          <a:bodyPr wrap="none" rtlCol="0">
            <a:spAutoFit/>
          </a:bodyPr>
          <a:lstStyle/>
          <a:p>
            <a:r>
              <a:rPr lang="en-NZ" sz="4000" b="1" spc="200" dirty="0" smtClean="0">
                <a:latin typeface="Bebas Neue Bold" panose="020B0606020202050201" pitchFamily="34" charset="0"/>
              </a:rPr>
              <a:t>BACKGROUND</a:t>
            </a:r>
            <a:endParaRPr lang="en-NZ" sz="4000" b="1" spc="200" dirty="0">
              <a:latin typeface="Bebas Neue Bold" panose="020B0606020202050201" pitchFamily="34" charset="0"/>
            </a:endParaRPr>
          </a:p>
        </p:txBody>
      </p:sp>
      <p:grpSp>
        <p:nvGrpSpPr>
          <p:cNvPr id="52" name="Group 51"/>
          <p:cNvGrpSpPr/>
          <p:nvPr/>
        </p:nvGrpSpPr>
        <p:grpSpPr>
          <a:xfrm>
            <a:off x="1429769" y="5520433"/>
            <a:ext cx="7629356" cy="106947"/>
            <a:chOff x="1601730" y="6139192"/>
            <a:chExt cx="7408925" cy="213925"/>
          </a:xfrm>
        </p:grpSpPr>
        <p:cxnSp>
          <p:nvCxnSpPr>
            <p:cNvPr id="46" name="Straight Connector 45"/>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50" name="Freeform 49"/>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56" name="Group 55"/>
          <p:cNvGrpSpPr/>
          <p:nvPr/>
        </p:nvGrpSpPr>
        <p:grpSpPr>
          <a:xfrm rot="16200000">
            <a:off x="2386228" y="12506289"/>
            <a:ext cx="15836816" cy="252149"/>
            <a:chOff x="1601730" y="6139192"/>
            <a:chExt cx="7408925" cy="213925"/>
          </a:xfrm>
        </p:grpSpPr>
        <p:cxnSp>
          <p:nvCxnSpPr>
            <p:cNvPr id="57" name="Straight Connector 56"/>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59" name="Group 58"/>
          <p:cNvGrpSpPr/>
          <p:nvPr/>
        </p:nvGrpSpPr>
        <p:grpSpPr>
          <a:xfrm>
            <a:off x="1429769" y="11657168"/>
            <a:ext cx="7629356" cy="106947"/>
            <a:chOff x="1601730" y="6139192"/>
            <a:chExt cx="7408925" cy="213925"/>
          </a:xfrm>
        </p:grpSpPr>
        <p:cxnSp>
          <p:nvCxnSpPr>
            <p:cNvPr id="60" name="Straight Connector 59"/>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Freeform 60"/>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62" name="Group 61"/>
          <p:cNvGrpSpPr/>
          <p:nvPr/>
        </p:nvGrpSpPr>
        <p:grpSpPr>
          <a:xfrm rot="16200000">
            <a:off x="12217158" y="12516591"/>
            <a:ext cx="15836816" cy="231545"/>
            <a:chOff x="1601730" y="6139192"/>
            <a:chExt cx="7408925" cy="213925"/>
          </a:xfrm>
        </p:grpSpPr>
        <p:cxnSp>
          <p:nvCxnSpPr>
            <p:cNvPr id="63" name="Straight Connector 62"/>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Freeform 63"/>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70" name="TextBox 69"/>
          <p:cNvSpPr txBox="1"/>
          <p:nvPr/>
        </p:nvSpPr>
        <p:spPr>
          <a:xfrm>
            <a:off x="1341639" y="5903373"/>
            <a:ext cx="7593060" cy="1785104"/>
          </a:xfrm>
          <a:prstGeom prst="rect">
            <a:avLst/>
          </a:prstGeom>
          <a:noFill/>
        </p:spPr>
        <p:txBody>
          <a:bodyPr wrap="square" rtlCol="0">
            <a:spAutoFit/>
          </a:bodyPr>
          <a:lstStyle/>
          <a:p>
            <a:pPr algn="just"/>
            <a:r>
              <a:rPr lang="en-NZ" sz="2200" dirty="0">
                <a:latin typeface="Arial" panose="020B0604020202020204" pitchFamily="34" charset="0"/>
                <a:cs typeface="Arial" panose="020B0604020202020204" pitchFamily="34" charset="0"/>
              </a:rPr>
              <a:t>Established in the 1980s, </a:t>
            </a:r>
            <a:r>
              <a:rPr lang="en-NZ" sz="2200" dirty="0" err="1">
                <a:latin typeface="Arial" panose="020B0604020202020204" pitchFamily="34" charset="0"/>
                <a:cs typeface="Arial" panose="020B0604020202020204" pitchFamily="34" charset="0"/>
              </a:rPr>
              <a:t>Te</a:t>
            </a:r>
            <a:r>
              <a:rPr lang="en-NZ" sz="2200" dirty="0">
                <a:latin typeface="Arial" panose="020B0604020202020204" pitchFamily="34" charset="0"/>
                <a:cs typeface="Arial" panose="020B0604020202020204" pitchFamily="34" charset="0"/>
              </a:rPr>
              <a:t> </a:t>
            </a:r>
            <a:r>
              <a:rPr lang="en-NZ" sz="2200" dirty="0" err="1">
                <a:latin typeface="Arial" panose="020B0604020202020204" pitchFamily="34" charset="0"/>
                <a:cs typeface="Arial" panose="020B0604020202020204" pitchFamily="34" charset="0"/>
              </a:rPr>
              <a:t>Wānanga</a:t>
            </a:r>
            <a:r>
              <a:rPr lang="en-NZ" sz="2200" dirty="0">
                <a:latin typeface="Arial" panose="020B0604020202020204" pitchFamily="34" charset="0"/>
                <a:cs typeface="Arial" panose="020B0604020202020204" pitchFamily="34" charset="0"/>
              </a:rPr>
              <a:t> Māori is one of the first faculties of </a:t>
            </a:r>
            <a:r>
              <a:rPr lang="en-NZ" sz="2200" dirty="0" err="1">
                <a:latin typeface="Arial" panose="020B0604020202020204" pitchFamily="34" charset="0"/>
                <a:cs typeface="Arial" panose="020B0604020202020204" pitchFamily="34" charset="0"/>
              </a:rPr>
              <a:t>Whitireia</a:t>
            </a:r>
            <a:r>
              <a:rPr lang="en-NZ" sz="2200" dirty="0">
                <a:latin typeface="Arial" panose="020B0604020202020204" pitchFamily="34" charset="0"/>
                <a:cs typeface="Arial" panose="020B0604020202020204" pitchFamily="34" charset="0"/>
              </a:rPr>
              <a:t> Community Polytechnic and is made up of three departments: Māori Art, Nursing, and </a:t>
            </a:r>
            <a:r>
              <a:rPr lang="en-NZ" sz="2200" dirty="0" err="1">
                <a:latin typeface="Arial" panose="020B0604020202020204" pitchFamily="34" charset="0"/>
                <a:cs typeface="Arial" panose="020B0604020202020204" pitchFamily="34" charset="0"/>
              </a:rPr>
              <a:t>Te</a:t>
            </a:r>
            <a:r>
              <a:rPr lang="en-NZ" sz="2200" dirty="0">
                <a:latin typeface="Arial" panose="020B0604020202020204" pitchFamily="34" charset="0"/>
                <a:cs typeface="Arial" panose="020B0604020202020204" pitchFamily="34" charset="0"/>
              </a:rPr>
              <a:t> Reo Māori.  The client for this project is the Reo Māori school. </a:t>
            </a:r>
          </a:p>
        </p:txBody>
      </p:sp>
      <p:sp>
        <p:nvSpPr>
          <p:cNvPr id="71" name="TextBox 70"/>
          <p:cNvSpPr txBox="1"/>
          <p:nvPr/>
        </p:nvSpPr>
        <p:spPr>
          <a:xfrm>
            <a:off x="1341639" y="12112812"/>
            <a:ext cx="7593060" cy="2462213"/>
          </a:xfrm>
          <a:prstGeom prst="rect">
            <a:avLst/>
          </a:prstGeom>
          <a:noFill/>
        </p:spPr>
        <p:txBody>
          <a:bodyPr wrap="square" rtlCol="0">
            <a:spAutoFit/>
          </a:bodyPr>
          <a:lstStyle/>
          <a:p>
            <a:pPr algn="just"/>
            <a:r>
              <a:rPr lang="en-US" sz="2200" dirty="0">
                <a:latin typeface="Arial" panose="020B0604020202020204" pitchFamily="34" charset="0"/>
                <a:cs typeface="Arial" panose="020B0604020202020204" pitchFamily="34" charset="0"/>
              </a:rPr>
              <a:t>The objective of our Android application is to provide a means for users to improve their learning of </a:t>
            </a:r>
            <a:r>
              <a:rPr lang="en-US" sz="2200" dirty="0" err="1">
                <a:latin typeface="Arial" panose="020B0604020202020204" pitchFamily="34" charset="0"/>
                <a:cs typeface="Arial" panose="020B0604020202020204" pitchFamily="34" charset="0"/>
              </a:rPr>
              <a:t>Te</a:t>
            </a:r>
            <a:r>
              <a:rPr lang="en-US" sz="2200" dirty="0">
                <a:latin typeface="Arial" panose="020B0604020202020204" pitchFamily="34" charset="0"/>
                <a:cs typeface="Arial" panose="020B0604020202020204" pitchFamily="34" charset="0"/>
              </a:rPr>
              <a:t> Reo sentence structures, specifically negative sentences using </a:t>
            </a:r>
            <a:r>
              <a:rPr lang="en-US" sz="2200" i="1" dirty="0" err="1">
                <a:latin typeface="Arial" panose="020B0604020202020204" pitchFamily="34" charset="0"/>
                <a:cs typeface="Arial" panose="020B0604020202020204" pitchFamily="34" charset="0"/>
              </a:rPr>
              <a:t>ehara</a:t>
            </a:r>
            <a:r>
              <a:rPr lang="en-US" sz="2200" dirty="0">
                <a:latin typeface="Arial" panose="020B0604020202020204" pitchFamily="34" charset="0"/>
                <a:cs typeface="Arial" panose="020B0604020202020204" pitchFamily="34" charset="0"/>
              </a:rPr>
              <a:t> and </a:t>
            </a:r>
            <a:r>
              <a:rPr lang="en-US" sz="2200" i="1" dirty="0" err="1">
                <a:latin typeface="Arial" panose="020B0604020202020204" pitchFamily="34" charset="0"/>
                <a:cs typeface="Arial" panose="020B0604020202020204" pitchFamily="34" charset="0"/>
              </a:rPr>
              <a:t>kahore</a:t>
            </a:r>
            <a:r>
              <a:rPr lang="en-US" sz="2200" dirty="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This </a:t>
            </a:r>
            <a:r>
              <a:rPr lang="en-US" sz="2200" dirty="0">
                <a:latin typeface="Arial" panose="020B0604020202020204" pitchFamily="34" charset="0"/>
                <a:cs typeface="Arial" panose="020B0604020202020204" pitchFamily="34" charset="0"/>
              </a:rPr>
              <a:t>aim of the application is to provide students with a portable resource that can be easily accessed and that complements existing classroom resources.</a:t>
            </a:r>
            <a:endParaRPr lang="en-NZ" sz="2200" dirty="0">
              <a:latin typeface="Arial" panose="020B0604020202020204" pitchFamily="34" charset="0"/>
              <a:cs typeface="Arial" panose="020B0604020202020204" pitchFamily="34" charset="0"/>
            </a:endParaRPr>
          </a:p>
        </p:txBody>
      </p:sp>
      <p:grpSp>
        <p:nvGrpSpPr>
          <p:cNvPr id="76" name="Group 75"/>
          <p:cNvGrpSpPr/>
          <p:nvPr/>
        </p:nvGrpSpPr>
        <p:grpSpPr>
          <a:xfrm>
            <a:off x="11382582" y="5459829"/>
            <a:ext cx="7629356" cy="106947"/>
            <a:chOff x="1601730" y="6139192"/>
            <a:chExt cx="7408925" cy="213925"/>
          </a:xfrm>
        </p:grpSpPr>
        <p:cxnSp>
          <p:nvCxnSpPr>
            <p:cNvPr id="77" name="Straight Connector 76"/>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Freeform 77"/>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87" name="Group 86"/>
          <p:cNvGrpSpPr/>
          <p:nvPr/>
        </p:nvGrpSpPr>
        <p:grpSpPr>
          <a:xfrm>
            <a:off x="21349903" y="10335889"/>
            <a:ext cx="7629356" cy="106947"/>
            <a:chOff x="1601730" y="6139192"/>
            <a:chExt cx="7408925" cy="213925"/>
          </a:xfrm>
        </p:grpSpPr>
        <p:cxnSp>
          <p:nvCxnSpPr>
            <p:cNvPr id="88" name="Straight Connector 87"/>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89" name="Freeform 88"/>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90" name="Group 89"/>
          <p:cNvGrpSpPr/>
          <p:nvPr/>
        </p:nvGrpSpPr>
        <p:grpSpPr>
          <a:xfrm>
            <a:off x="21349903" y="14567609"/>
            <a:ext cx="7629356" cy="106947"/>
            <a:chOff x="1601730" y="6139192"/>
            <a:chExt cx="7408925" cy="213925"/>
          </a:xfrm>
        </p:grpSpPr>
        <p:cxnSp>
          <p:nvCxnSpPr>
            <p:cNvPr id="91" name="Straight Connector 90"/>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2" name="Freeform 91"/>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94" name="TextBox 93"/>
          <p:cNvSpPr txBox="1"/>
          <p:nvPr/>
        </p:nvSpPr>
        <p:spPr>
          <a:xfrm>
            <a:off x="21241815" y="10962433"/>
            <a:ext cx="7593060" cy="2462213"/>
          </a:xfrm>
          <a:prstGeom prst="rect">
            <a:avLst/>
          </a:prstGeom>
          <a:noFill/>
        </p:spPr>
        <p:txBody>
          <a:bodyPr wrap="square" rtlCol="0">
            <a:spAutoFit/>
          </a:bodyPr>
          <a:lstStyle/>
          <a:p>
            <a:pPr algn="just"/>
            <a:r>
              <a:rPr lang="en-NZ" sz="2200" dirty="0">
                <a:latin typeface="Arial" panose="020B0604020202020204" pitchFamily="34" charset="0"/>
                <a:cs typeface="Arial" panose="020B0604020202020204" pitchFamily="34" charset="0"/>
              </a:rPr>
              <a:t>Over the course of the semester the team has created a working prototype that meets the client’s objective of allowing students to practice the difference between </a:t>
            </a:r>
            <a:r>
              <a:rPr lang="en-NZ" sz="2200" i="1" dirty="0" err="1">
                <a:latin typeface="Arial" panose="020B0604020202020204" pitchFamily="34" charset="0"/>
                <a:cs typeface="Arial" panose="020B0604020202020204" pitchFamily="34" charset="0"/>
              </a:rPr>
              <a:t>ehara</a:t>
            </a:r>
            <a:r>
              <a:rPr lang="en-NZ" sz="2200" dirty="0">
                <a:latin typeface="Arial" panose="020B0604020202020204" pitchFamily="34" charset="0"/>
                <a:cs typeface="Arial" panose="020B0604020202020204" pitchFamily="34" charset="0"/>
              </a:rPr>
              <a:t> and </a:t>
            </a:r>
            <a:r>
              <a:rPr lang="en-NZ" sz="2200" i="1" dirty="0" err="1">
                <a:latin typeface="Arial" panose="020B0604020202020204" pitchFamily="34" charset="0"/>
                <a:cs typeface="Arial" panose="020B0604020202020204" pitchFamily="34" charset="0"/>
              </a:rPr>
              <a:t>kahore</a:t>
            </a:r>
            <a:r>
              <a:rPr lang="en-NZ" sz="2200" dirty="0">
                <a:latin typeface="Arial" panose="020B0604020202020204" pitchFamily="34" charset="0"/>
                <a:cs typeface="Arial" panose="020B0604020202020204" pitchFamily="34" charset="0"/>
              </a:rPr>
              <a:t>. This includes the design and implementation of a user-interface</a:t>
            </a:r>
            <a:r>
              <a:rPr lang="en-NZ" sz="2200" dirty="0" smtClean="0">
                <a:latin typeface="Arial" panose="020B0604020202020204" pitchFamily="34" charset="0"/>
                <a:cs typeface="Arial" panose="020B0604020202020204" pitchFamily="34" charset="0"/>
              </a:rPr>
              <a:t>, the database, </a:t>
            </a:r>
            <a:r>
              <a:rPr lang="en-NZ" sz="2200" dirty="0">
                <a:latin typeface="Arial" panose="020B0604020202020204" pitchFamily="34" charset="0"/>
                <a:cs typeface="Arial" panose="020B0604020202020204" pitchFamily="34" charset="0"/>
              </a:rPr>
              <a:t>and code. The prototype forms a solid foundation on which the next team can further improve and add functionality.</a:t>
            </a:r>
          </a:p>
        </p:txBody>
      </p:sp>
      <p:sp>
        <p:nvSpPr>
          <p:cNvPr id="95" name="TextBox 94"/>
          <p:cNvSpPr txBox="1"/>
          <p:nvPr/>
        </p:nvSpPr>
        <p:spPr>
          <a:xfrm>
            <a:off x="21241815" y="15275495"/>
            <a:ext cx="7593060" cy="5170646"/>
          </a:xfrm>
          <a:prstGeom prst="rect">
            <a:avLst/>
          </a:prstGeom>
          <a:noFill/>
        </p:spPr>
        <p:txBody>
          <a:bodyPr wrap="square" rtlCol="0">
            <a:spAutoFit/>
          </a:bodyPr>
          <a:lstStyle/>
          <a:p>
            <a:pPr algn="just"/>
            <a:r>
              <a:rPr lang="en-NZ" sz="2200" dirty="0">
                <a:latin typeface="Arial" panose="020B0604020202020204" pitchFamily="34" charset="0"/>
                <a:cs typeface="Arial" panose="020B0604020202020204" pitchFamily="34" charset="0"/>
              </a:rPr>
              <a:t>The following recommendations are made to further develop the application:</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Incorporate sentence categories, images and audio files into the database.</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Carry out usability testing with the target users of the system (i.e. </a:t>
            </a:r>
            <a:r>
              <a:rPr lang="en-NZ" sz="2200" dirty="0" err="1">
                <a:latin typeface="Arial" panose="020B0604020202020204" pitchFamily="34" charset="0"/>
                <a:cs typeface="Arial" panose="020B0604020202020204" pitchFamily="34" charset="0"/>
              </a:rPr>
              <a:t>Whitireia’s</a:t>
            </a:r>
            <a:r>
              <a:rPr lang="en-NZ" sz="2200" dirty="0">
                <a:latin typeface="Arial" panose="020B0604020202020204" pitchFamily="34" charset="0"/>
                <a:cs typeface="Arial" panose="020B0604020202020204" pitchFamily="34" charset="0"/>
              </a:rPr>
              <a:t> Māori language students)</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Modify the drag and drop functionality so that users can reposition words in the answer panel.</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Test and develop the application for a broader range of devices.</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Add levels of difficulty to the application.</a:t>
            </a:r>
          </a:p>
          <a:p>
            <a:pPr marL="342900" indent="-342900" algn="just">
              <a:buFont typeface="Arial" panose="020B0604020202020204" pitchFamily="34" charset="0"/>
              <a:buChar char="•"/>
            </a:pPr>
            <a:r>
              <a:rPr lang="en-NZ" sz="2200" dirty="0">
                <a:latin typeface="Arial" panose="020B0604020202020204" pitchFamily="34" charset="0"/>
                <a:cs typeface="Arial" panose="020B0604020202020204" pitchFamily="34" charset="0"/>
              </a:rPr>
              <a:t>Investigate providing a tutor interface, so they can add their own sentences and keep content relevant to students’ learning needs.</a:t>
            </a:r>
          </a:p>
          <a:p>
            <a:pPr algn="just"/>
            <a:endParaRPr lang="en-NZ" sz="2200" dirty="0">
              <a:latin typeface="Arial" panose="020B0604020202020204" pitchFamily="34" charset="0"/>
              <a:cs typeface="Arial" panose="020B0604020202020204" pitchFamily="34" charset="0"/>
            </a:endParaRPr>
          </a:p>
        </p:txBody>
      </p:sp>
      <p:pic>
        <p:nvPicPr>
          <p:cNvPr id="96" name="Picture 95"/>
          <p:cNvPicPr>
            <a:picLocks noChangeAspect="1"/>
          </p:cNvPicPr>
          <p:nvPr/>
        </p:nvPicPr>
        <p:blipFill rotWithShape="1">
          <a:blip r:embed="rId2" cstate="print">
            <a:extLst>
              <a:ext uri="{28A0092B-C50C-407E-A947-70E740481C1C}">
                <a14:useLocalDpi xmlns:a14="http://schemas.microsoft.com/office/drawing/2010/main" val="0"/>
              </a:ext>
            </a:extLst>
          </a:blip>
          <a:srcRect t="7603" r="8158"/>
          <a:stretch/>
        </p:blipFill>
        <p:spPr>
          <a:xfrm>
            <a:off x="11921399" y="6187200"/>
            <a:ext cx="6555085" cy="3709508"/>
          </a:xfrm>
          <a:prstGeom prst="rect">
            <a:avLst/>
          </a:prstGeom>
        </p:spPr>
      </p:pic>
      <p:sp>
        <p:nvSpPr>
          <p:cNvPr id="97" name="TextBox 96"/>
          <p:cNvSpPr txBox="1"/>
          <p:nvPr/>
        </p:nvSpPr>
        <p:spPr>
          <a:xfrm>
            <a:off x="13286165" y="10242782"/>
            <a:ext cx="3878173" cy="400110"/>
          </a:xfrm>
          <a:prstGeom prst="rect">
            <a:avLst/>
          </a:prstGeom>
          <a:noFill/>
        </p:spPr>
        <p:txBody>
          <a:bodyPr wrap="square" rtlCol="0">
            <a:spAutoFit/>
          </a:bodyPr>
          <a:lstStyle/>
          <a:p>
            <a:r>
              <a:rPr lang="en-NZ" sz="2000" b="1" dirty="0">
                <a:latin typeface="Arial" panose="020B0604020202020204" pitchFamily="34" charset="0"/>
                <a:cs typeface="Arial" panose="020B0604020202020204" pitchFamily="34" charset="0"/>
              </a:rPr>
              <a:t>Figure </a:t>
            </a:r>
            <a:r>
              <a:rPr lang="en-NZ" sz="2000" b="1" dirty="0" smtClean="0">
                <a:latin typeface="Arial" panose="020B0604020202020204" pitchFamily="34" charset="0"/>
                <a:cs typeface="Arial" panose="020B0604020202020204" pitchFamily="34" charset="0"/>
              </a:rPr>
              <a:t>2. </a:t>
            </a:r>
            <a:r>
              <a:rPr lang="en-NZ" sz="2000" b="1" dirty="0" err="1" smtClean="0">
                <a:latin typeface="Arial" panose="020B0604020202020204" pitchFamily="34" charset="0"/>
                <a:cs typeface="Arial" panose="020B0604020202020204" pitchFamily="34" charset="0"/>
              </a:rPr>
              <a:t>Nenekara</a:t>
            </a:r>
            <a:r>
              <a:rPr lang="en-NZ" sz="2000" b="1" dirty="0" smtClean="0">
                <a:latin typeface="Arial" panose="020B0604020202020204" pitchFamily="34" charset="0"/>
                <a:cs typeface="Arial" panose="020B0604020202020204" pitchFamily="34" charset="0"/>
              </a:rPr>
              <a:t> Main </a:t>
            </a:r>
            <a:r>
              <a:rPr lang="en-NZ" sz="2000" b="1" dirty="0">
                <a:latin typeface="Arial" panose="020B0604020202020204" pitchFamily="34" charset="0"/>
                <a:cs typeface="Arial" panose="020B0604020202020204" pitchFamily="34" charset="0"/>
              </a:rPr>
              <a:t>Menu</a:t>
            </a:r>
          </a:p>
        </p:txBody>
      </p:sp>
      <p:pic>
        <p:nvPicPr>
          <p:cNvPr id="98" name="Picture 97"/>
          <p:cNvPicPr>
            <a:picLocks noChangeAspect="1"/>
          </p:cNvPicPr>
          <p:nvPr/>
        </p:nvPicPr>
        <p:blipFill rotWithShape="1">
          <a:blip r:embed="rId3" cstate="print">
            <a:extLst>
              <a:ext uri="{28A0092B-C50C-407E-A947-70E740481C1C}">
                <a14:useLocalDpi xmlns:a14="http://schemas.microsoft.com/office/drawing/2010/main" val="0"/>
              </a:ext>
            </a:extLst>
          </a:blip>
          <a:srcRect l="-1" t="5552" r="7774"/>
          <a:stretch/>
        </p:blipFill>
        <p:spPr>
          <a:xfrm>
            <a:off x="11926214" y="10992679"/>
            <a:ext cx="6550270" cy="3703329"/>
          </a:xfrm>
          <a:prstGeom prst="rect">
            <a:avLst/>
          </a:prstGeom>
        </p:spPr>
      </p:pic>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1984" y="784611"/>
            <a:ext cx="2287943" cy="2539175"/>
          </a:xfrm>
          <a:prstGeom prst="rect">
            <a:avLst/>
          </a:prstGeom>
        </p:spPr>
      </p:pic>
      <p:sp>
        <p:nvSpPr>
          <p:cNvPr id="101" name="TextBox 100"/>
          <p:cNvSpPr txBox="1"/>
          <p:nvPr/>
        </p:nvSpPr>
        <p:spPr>
          <a:xfrm>
            <a:off x="12869158" y="15043117"/>
            <a:ext cx="6826714" cy="400110"/>
          </a:xfrm>
          <a:prstGeom prst="rect">
            <a:avLst/>
          </a:prstGeom>
          <a:noFill/>
        </p:spPr>
        <p:txBody>
          <a:bodyPr wrap="square" rtlCol="0">
            <a:spAutoFit/>
          </a:bodyPr>
          <a:lstStyle/>
          <a:p>
            <a:r>
              <a:rPr lang="en-NZ" sz="2000" b="1" dirty="0">
                <a:latin typeface="Arial" panose="020B0604020202020204" pitchFamily="34" charset="0"/>
                <a:cs typeface="Arial" panose="020B0604020202020204" pitchFamily="34" charset="0"/>
              </a:rPr>
              <a:t>Figure </a:t>
            </a:r>
            <a:r>
              <a:rPr lang="en-NZ" sz="2000" b="1" dirty="0" smtClean="0">
                <a:latin typeface="Arial" panose="020B0604020202020204" pitchFamily="34" charset="0"/>
                <a:cs typeface="Arial" panose="020B0604020202020204" pitchFamily="34" charset="0"/>
              </a:rPr>
              <a:t>3. </a:t>
            </a:r>
            <a:r>
              <a:rPr lang="en-NZ" sz="2000" b="1" dirty="0">
                <a:latin typeface="Arial" panose="020B0604020202020204" pitchFamily="34" charset="0"/>
                <a:cs typeface="Arial" panose="020B0604020202020204" pitchFamily="34" charset="0"/>
              </a:rPr>
              <a:t>Sentence Structure Example</a:t>
            </a:r>
          </a:p>
        </p:txBody>
      </p:sp>
      <p:grpSp>
        <p:nvGrpSpPr>
          <p:cNvPr id="103" name="Group 102"/>
          <p:cNvGrpSpPr/>
          <p:nvPr/>
        </p:nvGrpSpPr>
        <p:grpSpPr>
          <a:xfrm>
            <a:off x="21349903" y="5459829"/>
            <a:ext cx="7629356" cy="106947"/>
            <a:chOff x="1601730" y="6139192"/>
            <a:chExt cx="7408925" cy="213925"/>
          </a:xfrm>
        </p:grpSpPr>
        <p:cxnSp>
          <p:nvCxnSpPr>
            <p:cNvPr id="104" name="Straight Connector 103"/>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05" name="Freeform 104"/>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06" name="TextBox 105"/>
          <p:cNvSpPr txBox="1"/>
          <p:nvPr/>
        </p:nvSpPr>
        <p:spPr>
          <a:xfrm>
            <a:off x="22978980" y="7662543"/>
            <a:ext cx="6088347" cy="1815882"/>
          </a:xfrm>
          <a:prstGeom prst="rect">
            <a:avLst/>
          </a:prstGeom>
          <a:noFill/>
        </p:spPr>
        <p:txBody>
          <a:bodyPr wrap="square" numCol="2" rtlCol="0">
            <a:spAutoFit/>
          </a:bodyPr>
          <a:lstStyle/>
          <a:p>
            <a:r>
              <a:rPr lang="en-NZ" sz="2200" dirty="0" smtClean="0">
                <a:latin typeface="Arial" panose="020B0604020202020204" pitchFamily="34" charset="0"/>
                <a:cs typeface="Arial" panose="020B0604020202020204" pitchFamily="34" charset="0"/>
              </a:rPr>
              <a:t>Android Studio 3.1.4</a:t>
            </a:r>
            <a:endParaRPr lang="en-NZ" sz="2200" dirty="0">
              <a:latin typeface="Arial" panose="020B0604020202020204" pitchFamily="34" charset="0"/>
              <a:cs typeface="Arial" panose="020B0604020202020204" pitchFamily="34" charset="0"/>
            </a:endParaRPr>
          </a:p>
          <a:p>
            <a:r>
              <a:rPr lang="en-NZ" sz="2200" dirty="0" smtClean="0">
                <a:latin typeface="Arial" panose="020B0604020202020204" pitchFamily="34" charset="0"/>
                <a:cs typeface="Arial" panose="020B0604020202020204" pitchFamily="34" charset="0"/>
              </a:rPr>
              <a:t>SQLite</a:t>
            </a:r>
            <a:endParaRPr lang="en-NZ" sz="2200" dirty="0">
              <a:latin typeface="Arial" panose="020B0604020202020204" pitchFamily="34" charset="0"/>
              <a:cs typeface="Arial" panose="020B0604020202020204" pitchFamily="34" charset="0"/>
            </a:endParaRPr>
          </a:p>
          <a:p>
            <a:r>
              <a:rPr lang="en-NZ" sz="2200" dirty="0" smtClean="0">
                <a:latin typeface="Arial" panose="020B0604020202020204" pitchFamily="34" charset="0"/>
                <a:cs typeface="Arial" panose="020B0604020202020204" pitchFamily="34" charset="0"/>
              </a:rPr>
              <a:t>Whitireia’s </a:t>
            </a:r>
            <a:r>
              <a:rPr lang="en-NZ" sz="2200" dirty="0">
                <a:latin typeface="Arial" panose="020B0604020202020204" pitchFamily="34" charset="0"/>
                <a:cs typeface="Arial" panose="020B0604020202020204" pitchFamily="34" charset="0"/>
              </a:rPr>
              <a:t>GitLab</a:t>
            </a:r>
          </a:p>
          <a:p>
            <a:endParaRPr lang="en-NZ" sz="2200" dirty="0" smtClean="0">
              <a:latin typeface="Arial" panose="020B0604020202020204" pitchFamily="34" charset="0"/>
              <a:cs typeface="Arial" panose="020B0604020202020204" pitchFamily="34" charset="0"/>
            </a:endParaRPr>
          </a:p>
          <a:p>
            <a:endParaRPr lang="en-NZ" sz="2200" dirty="0">
              <a:latin typeface="Arial" panose="020B0604020202020204" pitchFamily="34" charset="0"/>
              <a:cs typeface="Arial" panose="020B0604020202020204" pitchFamily="34" charset="0"/>
            </a:endParaRPr>
          </a:p>
          <a:p>
            <a:r>
              <a:rPr lang="en-NZ" sz="2200" dirty="0" smtClean="0">
                <a:latin typeface="Arial" panose="020B0604020202020204" pitchFamily="34" charset="0"/>
                <a:cs typeface="Arial" panose="020B0604020202020204" pitchFamily="34" charset="0"/>
              </a:rPr>
              <a:t>GitHub</a:t>
            </a:r>
            <a:endParaRPr lang="en-NZ" sz="2200" dirty="0">
              <a:latin typeface="Arial" panose="020B0604020202020204" pitchFamily="34" charset="0"/>
              <a:cs typeface="Arial" panose="020B0604020202020204" pitchFamily="34" charset="0"/>
            </a:endParaRPr>
          </a:p>
          <a:p>
            <a:r>
              <a:rPr lang="en-NZ" sz="2200" dirty="0" smtClean="0">
                <a:latin typeface="Arial" panose="020B0604020202020204" pitchFamily="34" charset="0"/>
                <a:cs typeface="Arial" panose="020B0604020202020204" pitchFamily="34" charset="0"/>
              </a:rPr>
              <a:t>Google </a:t>
            </a:r>
            <a:r>
              <a:rPr lang="en-NZ" sz="2200" dirty="0">
                <a:latin typeface="Arial" panose="020B0604020202020204" pitchFamily="34" charset="0"/>
                <a:cs typeface="Arial" panose="020B0604020202020204" pitchFamily="34" charset="0"/>
              </a:rPr>
              <a:t>Drive</a:t>
            </a:r>
          </a:p>
          <a:p>
            <a:r>
              <a:rPr lang="en-NZ" sz="2200" dirty="0" smtClean="0">
                <a:latin typeface="Arial" panose="020B0604020202020204" pitchFamily="34" charset="0"/>
                <a:cs typeface="Arial" panose="020B0604020202020204" pitchFamily="34" charset="0"/>
              </a:rPr>
              <a:t>Slack</a:t>
            </a:r>
          </a:p>
        </p:txBody>
      </p:sp>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02627" y="6188832"/>
            <a:ext cx="793930" cy="793930"/>
          </a:xfrm>
          <a:prstGeom prst="rect">
            <a:avLst/>
          </a:prstGeom>
        </p:spPr>
      </p:pic>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95525" y="6187200"/>
            <a:ext cx="1662779" cy="788157"/>
          </a:xfrm>
          <a:prstGeom prst="rect">
            <a:avLst/>
          </a:prstGeom>
        </p:spPr>
      </p:pic>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13381" y="6265269"/>
            <a:ext cx="777886" cy="717276"/>
          </a:xfrm>
          <a:prstGeom prst="rect">
            <a:avLst/>
          </a:prstGeom>
        </p:spPr>
      </p:pic>
      <p:pic>
        <p:nvPicPr>
          <p:cNvPr id="112" name="Picture 1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14767" y="6257255"/>
            <a:ext cx="854370" cy="740098"/>
          </a:xfrm>
          <a:prstGeom prst="rect">
            <a:avLst/>
          </a:prstGeom>
        </p:spPr>
      </p:pic>
      <p:pic>
        <p:nvPicPr>
          <p:cNvPr id="113" name="Picture 1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629181" y="6222641"/>
            <a:ext cx="772932" cy="772932"/>
          </a:xfrm>
          <a:prstGeom prst="rect">
            <a:avLst/>
          </a:prstGeom>
        </p:spPr>
      </p:pic>
      <p:grpSp>
        <p:nvGrpSpPr>
          <p:cNvPr id="66" name="Group 65">
            <a:extLst>
              <a:ext uri="{FF2B5EF4-FFF2-40B4-BE49-F238E27FC236}">
                <a16:creationId xmlns:a16="http://schemas.microsoft.com/office/drawing/2014/main" id="{CBC304E1-768A-463F-A867-5B8D95E70307}"/>
              </a:ext>
            </a:extLst>
          </p:cNvPr>
          <p:cNvGrpSpPr/>
          <p:nvPr/>
        </p:nvGrpSpPr>
        <p:grpSpPr>
          <a:xfrm>
            <a:off x="1429769" y="15346444"/>
            <a:ext cx="7629356" cy="106947"/>
            <a:chOff x="1601730" y="6139192"/>
            <a:chExt cx="7408925" cy="213925"/>
          </a:xfrm>
        </p:grpSpPr>
        <p:cxnSp>
          <p:nvCxnSpPr>
            <p:cNvPr id="67" name="Straight Connector 66">
              <a:extLst>
                <a:ext uri="{FF2B5EF4-FFF2-40B4-BE49-F238E27FC236}">
                  <a16:creationId xmlns:a16="http://schemas.microsoft.com/office/drawing/2014/main" id="{5F016A86-815F-4DF2-A728-793FECF84E71}"/>
                </a:ext>
              </a:extLst>
            </p:cNvPr>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Freeform 60">
              <a:extLst>
                <a:ext uri="{FF2B5EF4-FFF2-40B4-BE49-F238E27FC236}">
                  <a16:creationId xmlns:a16="http://schemas.microsoft.com/office/drawing/2014/main" id="{9DBC488E-35E3-4912-8F5A-B3821C756031}"/>
                </a:ext>
              </a:extLst>
            </p:cNvPr>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79" name="TextBox 78"/>
          <p:cNvSpPr txBox="1"/>
          <p:nvPr/>
        </p:nvSpPr>
        <p:spPr>
          <a:xfrm>
            <a:off x="4126513" y="10944729"/>
            <a:ext cx="2023311" cy="707886"/>
          </a:xfrm>
          <a:prstGeom prst="rect">
            <a:avLst/>
          </a:prstGeom>
          <a:noFill/>
        </p:spPr>
        <p:txBody>
          <a:bodyPr wrap="none" rtlCol="0">
            <a:spAutoFit/>
          </a:bodyPr>
          <a:lstStyle/>
          <a:p>
            <a:r>
              <a:rPr lang="en-NZ" sz="4000" b="1" spc="200" dirty="0" smtClean="0">
                <a:latin typeface="Bebas Neue Bold" panose="020B0606020202050201" pitchFamily="34" charset="0"/>
              </a:rPr>
              <a:t>OBJECTIVE</a:t>
            </a:r>
            <a:endParaRPr lang="en-NZ" sz="4000" b="1" spc="200" dirty="0">
              <a:latin typeface="Bebas Neue Bold" panose="020B0606020202050201" pitchFamily="34" charset="0"/>
            </a:endParaRPr>
          </a:p>
        </p:txBody>
      </p:sp>
      <p:sp>
        <p:nvSpPr>
          <p:cNvPr id="80" name="TextBox 79"/>
          <p:cNvSpPr txBox="1"/>
          <p:nvPr/>
        </p:nvSpPr>
        <p:spPr>
          <a:xfrm>
            <a:off x="3839927" y="14643922"/>
            <a:ext cx="2725746" cy="707886"/>
          </a:xfrm>
          <a:prstGeom prst="rect">
            <a:avLst/>
          </a:prstGeom>
          <a:noFill/>
        </p:spPr>
        <p:txBody>
          <a:bodyPr wrap="none" rtlCol="0">
            <a:spAutoFit/>
          </a:bodyPr>
          <a:lstStyle/>
          <a:p>
            <a:r>
              <a:rPr lang="en-NZ" sz="4000" b="1" spc="200" dirty="0" smtClean="0">
                <a:latin typeface="Bebas Neue Bold" panose="020B0606020202050201" pitchFamily="34" charset="0"/>
              </a:rPr>
              <a:t>METHODOLOGY</a:t>
            </a:r>
            <a:endParaRPr lang="en-NZ" sz="4000" b="1" spc="200" dirty="0">
              <a:latin typeface="Bebas Neue Bold" panose="020B0606020202050201" pitchFamily="34" charset="0"/>
            </a:endParaRPr>
          </a:p>
        </p:txBody>
      </p:sp>
      <p:sp>
        <p:nvSpPr>
          <p:cNvPr id="81" name="TextBox 80"/>
          <p:cNvSpPr txBox="1"/>
          <p:nvPr/>
        </p:nvSpPr>
        <p:spPr>
          <a:xfrm>
            <a:off x="13632545" y="4797829"/>
            <a:ext cx="3416320" cy="707886"/>
          </a:xfrm>
          <a:prstGeom prst="rect">
            <a:avLst/>
          </a:prstGeom>
          <a:noFill/>
        </p:spPr>
        <p:txBody>
          <a:bodyPr wrap="none" rtlCol="0">
            <a:spAutoFit/>
          </a:bodyPr>
          <a:lstStyle/>
          <a:p>
            <a:r>
              <a:rPr lang="en-NZ" sz="4000" b="1" spc="200" dirty="0" smtClean="0">
                <a:latin typeface="Bebas Neue Bold" panose="020B0606020202050201" pitchFamily="34" charset="0"/>
              </a:rPr>
              <a:t>PROJECT OUTCOME</a:t>
            </a:r>
            <a:endParaRPr lang="en-NZ" sz="4000" b="1" spc="200" dirty="0">
              <a:latin typeface="Bebas Neue Bold" panose="020B0606020202050201" pitchFamily="34" charset="0"/>
            </a:endParaRPr>
          </a:p>
        </p:txBody>
      </p:sp>
      <p:sp>
        <p:nvSpPr>
          <p:cNvPr id="82" name="TextBox 81"/>
          <p:cNvSpPr txBox="1"/>
          <p:nvPr/>
        </p:nvSpPr>
        <p:spPr>
          <a:xfrm>
            <a:off x="23786506" y="4789634"/>
            <a:ext cx="2762295" cy="707886"/>
          </a:xfrm>
          <a:prstGeom prst="rect">
            <a:avLst/>
          </a:prstGeom>
          <a:noFill/>
        </p:spPr>
        <p:txBody>
          <a:bodyPr wrap="none" rtlCol="0">
            <a:spAutoFit/>
          </a:bodyPr>
          <a:lstStyle/>
          <a:p>
            <a:r>
              <a:rPr lang="en-NZ" sz="4000" b="1" spc="200" dirty="0" smtClean="0">
                <a:latin typeface="Bebas Neue Bold" panose="020B0606020202050201" pitchFamily="34" charset="0"/>
              </a:rPr>
              <a:t>TECHNOLOGIES</a:t>
            </a:r>
            <a:endParaRPr lang="en-NZ" sz="4000" b="1" spc="200" dirty="0">
              <a:latin typeface="Bebas Neue Bold" panose="020B0606020202050201" pitchFamily="34" charset="0"/>
            </a:endParaRPr>
          </a:p>
        </p:txBody>
      </p:sp>
      <p:sp>
        <p:nvSpPr>
          <p:cNvPr id="83" name="TextBox 82"/>
          <p:cNvSpPr txBox="1"/>
          <p:nvPr/>
        </p:nvSpPr>
        <p:spPr>
          <a:xfrm>
            <a:off x="23526915" y="13893712"/>
            <a:ext cx="3645037" cy="707886"/>
          </a:xfrm>
          <a:prstGeom prst="rect">
            <a:avLst/>
          </a:prstGeom>
          <a:noFill/>
        </p:spPr>
        <p:txBody>
          <a:bodyPr wrap="none" rtlCol="0">
            <a:spAutoFit/>
          </a:bodyPr>
          <a:lstStyle/>
          <a:p>
            <a:r>
              <a:rPr lang="en-NZ" sz="4000" b="1" spc="200" dirty="0" smtClean="0">
                <a:latin typeface="Bebas Neue Bold" panose="020B0606020202050201" pitchFamily="34" charset="0"/>
              </a:rPr>
              <a:t>RECOMMENDATIONS</a:t>
            </a:r>
            <a:endParaRPr lang="en-NZ" sz="4000" b="1" spc="200" dirty="0">
              <a:latin typeface="Bebas Neue Bold" panose="020B0606020202050201" pitchFamily="34" charset="0"/>
            </a:endParaRPr>
          </a:p>
        </p:txBody>
      </p:sp>
      <p:sp>
        <p:nvSpPr>
          <p:cNvPr id="84" name="TextBox 83"/>
          <p:cNvSpPr txBox="1"/>
          <p:nvPr/>
        </p:nvSpPr>
        <p:spPr>
          <a:xfrm>
            <a:off x="23988617" y="9636435"/>
            <a:ext cx="2351926" cy="707886"/>
          </a:xfrm>
          <a:prstGeom prst="rect">
            <a:avLst/>
          </a:prstGeom>
          <a:noFill/>
        </p:spPr>
        <p:txBody>
          <a:bodyPr wrap="none" rtlCol="0">
            <a:spAutoFit/>
          </a:bodyPr>
          <a:lstStyle/>
          <a:p>
            <a:r>
              <a:rPr lang="en-NZ" sz="4000" b="1" spc="200" dirty="0" smtClean="0">
                <a:latin typeface="Bebas Neue Bold" panose="020B0606020202050201" pitchFamily="34" charset="0"/>
              </a:rPr>
              <a:t>CONCLUSION</a:t>
            </a:r>
            <a:endParaRPr lang="en-NZ" sz="4000" b="1" spc="200" dirty="0">
              <a:latin typeface="Bebas Neue Bold" panose="020B0606020202050201" pitchFamily="34" charset="0"/>
            </a:endParaRPr>
          </a:p>
        </p:txBody>
      </p:sp>
      <p:sp>
        <p:nvSpPr>
          <p:cNvPr id="188" name="Rectangle 187"/>
          <p:cNvSpPr/>
          <p:nvPr/>
        </p:nvSpPr>
        <p:spPr>
          <a:xfrm>
            <a:off x="6066130" y="16232711"/>
            <a:ext cx="1028635" cy="867391"/>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9" name="Rectangle 188"/>
          <p:cNvSpPr/>
          <p:nvPr/>
        </p:nvSpPr>
        <p:spPr>
          <a:xfrm>
            <a:off x="7407238" y="16232711"/>
            <a:ext cx="1657432" cy="867391"/>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9" name="Group 8"/>
          <p:cNvGrpSpPr/>
          <p:nvPr/>
        </p:nvGrpSpPr>
        <p:grpSpPr>
          <a:xfrm>
            <a:off x="1465827" y="16246153"/>
            <a:ext cx="1869591" cy="863285"/>
            <a:chOff x="1388098" y="15096678"/>
            <a:chExt cx="1874085" cy="863285"/>
          </a:xfrm>
          <a:solidFill>
            <a:schemeClr val="accent2">
              <a:lumMod val="20000"/>
              <a:lumOff val="80000"/>
            </a:schemeClr>
          </a:solidFill>
        </p:grpSpPr>
        <p:sp>
          <p:nvSpPr>
            <p:cNvPr id="185" name="Rectangle 184"/>
            <p:cNvSpPr/>
            <p:nvPr/>
          </p:nvSpPr>
          <p:spPr>
            <a:xfrm>
              <a:off x="1388098" y="15096678"/>
              <a:ext cx="1874085" cy="863285"/>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0" name="TextBox 189"/>
            <p:cNvSpPr txBox="1"/>
            <p:nvPr/>
          </p:nvSpPr>
          <p:spPr>
            <a:xfrm>
              <a:off x="1424242" y="15170228"/>
              <a:ext cx="1817448" cy="707886"/>
            </a:xfrm>
            <a:prstGeom prst="rect">
              <a:avLst/>
            </a:prstGeom>
            <a:grpFill/>
          </p:spPr>
          <p:txBody>
            <a:bodyPr wrap="square" rtlCol="0">
              <a:spAutoFit/>
            </a:bodyPr>
            <a:lstStyle/>
            <a:p>
              <a:pPr algn="ctr"/>
              <a:r>
                <a:rPr lang="en-NZ" sz="2000" dirty="0" smtClean="0">
                  <a:latin typeface="Arial" panose="020B0604020202020204" pitchFamily="34" charset="0"/>
                  <a:cs typeface="Arial" panose="020B0604020202020204" pitchFamily="34" charset="0"/>
                </a:rPr>
                <a:t>Initial Requirements</a:t>
              </a:r>
              <a:endParaRPr lang="en-NZ" sz="2000" dirty="0">
                <a:latin typeface="Arial" panose="020B0604020202020204" pitchFamily="34" charset="0"/>
                <a:cs typeface="Arial" panose="020B0604020202020204" pitchFamily="34" charset="0"/>
              </a:endParaRPr>
            </a:p>
          </p:txBody>
        </p:sp>
      </p:grpSp>
      <p:sp>
        <p:nvSpPr>
          <p:cNvPr id="192" name="TextBox 191"/>
          <p:cNvSpPr txBox="1"/>
          <p:nvPr/>
        </p:nvSpPr>
        <p:spPr>
          <a:xfrm>
            <a:off x="5879210" y="16466351"/>
            <a:ext cx="1475956" cy="400110"/>
          </a:xfrm>
          <a:prstGeom prst="rect">
            <a:avLst/>
          </a:prstGeom>
          <a:noFill/>
        </p:spPr>
        <p:txBody>
          <a:bodyPr wrap="square" rtlCol="0">
            <a:spAutoFit/>
          </a:bodyPr>
          <a:lstStyle/>
          <a:p>
            <a:pPr algn="ctr"/>
            <a:r>
              <a:rPr lang="en-NZ" sz="2000" dirty="0" smtClean="0">
                <a:latin typeface="Arial" panose="020B0604020202020204" pitchFamily="34" charset="0"/>
                <a:cs typeface="Arial" panose="020B0604020202020204" pitchFamily="34" charset="0"/>
              </a:rPr>
              <a:t>Testing</a:t>
            </a:r>
            <a:endParaRPr lang="en-NZ" sz="2000" dirty="0">
              <a:latin typeface="Arial" panose="020B0604020202020204" pitchFamily="34" charset="0"/>
              <a:cs typeface="Arial" panose="020B0604020202020204" pitchFamily="34" charset="0"/>
            </a:endParaRPr>
          </a:p>
        </p:txBody>
      </p:sp>
      <p:sp>
        <p:nvSpPr>
          <p:cNvPr id="193" name="TextBox 192"/>
          <p:cNvSpPr txBox="1"/>
          <p:nvPr/>
        </p:nvSpPr>
        <p:spPr>
          <a:xfrm>
            <a:off x="6876283" y="16473591"/>
            <a:ext cx="2723452" cy="400110"/>
          </a:xfrm>
          <a:prstGeom prst="rect">
            <a:avLst/>
          </a:prstGeom>
          <a:noFill/>
        </p:spPr>
        <p:txBody>
          <a:bodyPr wrap="square" rtlCol="0">
            <a:spAutoFit/>
          </a:bodyPr>
          <a:lstStyle/>
          <a:p>
            <a:pPr algn="ctr"/>
            <a:r>
              <a:rPr lang="en-NZ" sz="2000" dirty="0" smtClean="0">
                <a:latin typeface="Arial" panose="020B0604020202020204" pitchFamily="34" charset="0"/>
                <a:cs typeface="Arial" panose="020B0604020202020204" pitchFamily="34" charset="0"/>
              </a:rPr>
              <a:t>Deployment</a:t>
            </a:r>
            <a:endParaRPr lang="en-NZ" sz="2000" dirty="0">
              <a:latin typeface="Arial" panose="020B0604020202020204" pitchFamily="34" charset="0"/>
              <a:cs typeface="Arial" panose="020B0604020202020204" pitchFamily="34" charset="0"/>
            </a:endParaRPr>
          </a:p>
        </p:txBody>
      </p:sp>
      <p:grpSp>
        <p:nvGrpSpPr>
          <p:cNvPr id="12" name="Group 11"/>
          <p:cNvGrpSpPr/>
          <p:nvPr/>
        </p:nvGrpSpPr>
        <p:grpSpPr>
          <a:xfrm>
            <a:off x="3669413" y="15742477"/>
            <a:ext cx="2034325" cy="1892831"/>
            <a:chOff x="3753673" y="14594936"/>
            <a:chExt cx="2034325" cy="1892831"/>
          </a:xfrm>
        </p:grpSpPr>
        <p:sp>
          <p:nvSpPr>
            <p:cNvPr id="195" name="Rectangle 194"/>
            <p:cNvSpPr/>
            <p:nvPr/>
          </p:nvSpPr>
          <p:spPr>
            <a:xfrm>
              <a:off x="3910494" y="14766257"/>
              <a:ext cx="1730788" cy="1662324"/>
            </a:xfrm>
            <a:prstGeom prst="rect">
              <a:avLst/>
            </a:prstGeom>
            <a:noFill/>
            <a:effectLst>
              <a:softEdge rad="63500"/>
            </a:effectLst>
          </p:spPr>
          <p:txBody>
            <a:bodyPr wrap="none" lIns="91440" tIns="45720" rIns="91440" bIns="45720">
              <a:prstTxWarp prst="textArchUp">
                <a:avLst/>
              </a:prstTxWarp>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Demonstrate</a:t>
              </a:r>
              <a:endParaRPr lang="en-US"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nvGrpSpPr>
            <p:cNvPr id="3" name="Group 2"/>
            <p:cNvGrpSpPr/>
            <p:nvPr/>
          </p:nvGrpSpPr>
          <p:grpSpPr>
            <a:xfrm>
              <a:off x="3753673" y="14594936"/>
              <a:ext cx="2034325" cy="1892831"/>
              <a:chOff x="4442176" y="-360851"/>
              <a:chExt cx="2942492" cy="2775850"/>
            </a:xfrm>
          </p:grpSpPr>
          <p:sp>
            <p:nvSpPr>
              <p:cNvPr id="203" name="Oval 202"/>
              <p:cNvSpPr/>
              <p:nvPr/>
            </p:nvSpPr>
            <p:spPr>
              <a:xfrm>
                <a:off x="4442176" y="-360851"/>
                <a:ext cx="2942492" cy="277585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4" name="Oval 203"/>
              <p:cNvSpPr/>
              <p:nvPr/>
            </p:nvSpPr>
            <p:spPr>
              <a:xfrm>
                <a:off x="4874454" y="28852"/>
                <a:ext cx="2110152" cy="1985387"/>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sp>
        <p:nvSpPr>
          <p:cNvPr id="206" name="Right Arrow 205"/>
          <p:cNvSpPr/>
          <p:nvPr/>
        </p:nvSpPr>
        <p:spPr>
          <a:xfrm rot="3495367">
            <a:off x="5374862" y="16285845"/>
            <a:ext cx="293036" cy="24316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1" name="TextBox 190"/>
          <p:cNvSpPr txBox="1"/>
          <p:nvPr/>
        </p:nvSpPr>
        <p:spPr>
          <a:xfrm>
            <a:off x="4115086" y="16418724"/>
            <a:ext cx="1200955" cy="599372"/>
          </a:xfrm>
          <a:prstGeom prst="rect">
            <a:avLst/>
          </a:prstGeom>
          <a:noFill/>
        </p:spPr>
        <p:txBody>
          <a:bodyPr wrap="none" rtlCol="0">
            <a:spAutoFit/>
          </a:bodyPr>
          <a:lstStyle/>
          <a:p>
            <a:pPr algn="ctr"/>
            <a:r>
              <a:rPr lang="en-NZ" sz="2000" dirty="0" smtClean="0">
                <a:latin typeface="Arial" panose="020B0604020202020204" pitchFamily="34" charset="0"/>
                <a:cs typeface="Arial" panose="020B0604020202020204" pitchFamily="34" charset="0"/>
              </a:rPr>
              <a:t>Prototype </a:t>
            </a:r>
          </a:p>
          <a:p>
            <a:pPr algn="ctr"/>
            <a:r>
              <a:rPr lang="en-NZ" sz="2000" dirty="0" smtClean="0">
                <a:latin typeface="Arial" panose="020B0604020202020204" pitchFamily="34" charset="0"/>
                <a:cs typeface="Arial" panose="020B0604020202020204" pitchFamily="34" charset="0"/>
              </a:rPr>
              <a:t>Cycle</a:t>
            </a:r>
            <a:endParaRPr lang="en-NZ" sz="2000" dirty="0">
              <a:latin typeface="Arial" panose="020B0604020202020204" pitchFamily="34" charset="0"/>
              <a:cs typeface="Arial" panose="020B0604020202020204" pitchFamily="34" charset="0"/>
            </a:endParaRPr>
          </a:p>
        </p:txBody>
      </p:sp>
      <p:sp>
        <p:nvSpPr>
          <p:cNvPr id="205" name="Right Arrow 204"/>
          <p:cNvSpPr/>
          <p:nvPr/>
        </p:nvSpPr>
        <p:spPr>
          <a:xfrm rot="17986224">
            <a:off x="3716339" y="16323990"/>
            <a:ext cx="293036" cy="24316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4" name="Rectangle 193"/>
          <p:cNvSpPr/>
          <p:nvPr/>
        </p:nvSpPr>
        <p:spPr>
          <a:xfrm rot="3247992">
            <a:off x="3809684" y="16165446"/>
            <a:ext cx="1309730" cy="1271076"/>
          </a:xfrm>
          <a:prstGeom prst="rect">
            <a:avLst/>
          </a:prstGeom>
          <a:noFill/>
          <a:effectLst/>
        </p:spPr>
        <p:txBody>
          <a:bodyPr wrap="none" lIns="91440" tIns="45720" rIns="91440" bIns="45720">
            <a:prstTxWarp prst="textArchDown">
              <a:avLst>
                <a:gd name="adj" fmla="val 20661299"/>
              </a:avLst>
            </a:prstTxWarp>
            <a:spAutoFit/>
          </a:bodyPr>
          <a:lstStyle/>
          <a:p>
            <a:pPr algn="ctr"/>
            <a:r>
              <a:rPr lang="en-US" b="0" cap="none" spc="1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Develop</a:t>
            </a:r>
            <a:endParaRPr lang="en-US" b="0" cap="none" spc="1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6" name="Rectangle 195"/>
          <p:cNvSpPr/>
          <p:nvPr/>
        </p:nvSpPr>
        <p:spPr>
          <a:xfrm rot="18623325">
            <a:off x="3648354" y="15674795"/>
            <a:ext cx="1991192" cy="1916652"/>
          </a:xfrm>
          <a:prstGeom prst="rect">
            <a:avLst/>
          </a:prstGeom>
          <a:noFill/>
          <a:effectLst/>
        </p:spPr>
        <p:txBody>
          <a:bodyPr wrap="none" lIns="91440" tIns="45720" rIns="91440" bIns="45720">
            <a:prstTxWarp prst="textArchDown">
              <a:avLst>
                <a:gd name="adj" fmla="val 11816"/>
              </a:avLst>
            </a:prstTxWarp>
            <a:spAutoFit/>
          </a:bodyPr>
          <a:lstStyle/>
          <a:p>
            <a:pPr algn="ctr"/>
            <a:r>
              <a:rPr lang="en-US" spc="1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Refine</a:t>
            </a:r>
            <a:endParaRPr lang="en-US" b="0" cap="none" spc="1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7" name="Rectangle 206"/>
          <p:cNvSpPr/>
          <p:nvPr/>
        </p:nvSpPr>
        <p:spPr>
          <a:xfrm>
            <a:off x="3926616" y="15912648"/>
            <a:ext cx="1556042" cy="1238320"/>
          </a:xfrm>
          <a:prstGeom prst="rect">
            <a:avLst/>
          </a:prstGeom>
          <a:noFill/>
          <a:effectLst>
            <a:softEdge rad="63500"/>
          </a:effectLst>
        </p:spPr>
        <p:txBody>
          <a:bodyPr wrap="none" lIns="91440" tIns="45720" rIns="91440" bIns="45720">
            <a:prstTxWarp prst="textArchUp">
              <a:avLst>
                <a:gd name="adj" fmla="val 7752833"/>
              </a:avLst>
            </a:prstTxWarp>
            <a:spAutoFit/>
          </a:bodyPr>
          <a:lstStyle/>
          <a:p>
            <a:pPr algn="ctr"/>
            <a:r>
              <a:rPr lang="en-US" b="0" cap="none" spc="1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Demonstrate</a:t>
            </a:r>
            <a:endParaRPr lang="en-US" b="0" cap="none" spc="1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9" name="Right Arrow 198"/>
          <p:cNvSpPr/>
          <p:nvPr/>
        </p:nvSpPr>
        <p:spPr>
          <a:xfrm rot="10800000">
            <a:off x="4509604" y="17385525"/>
            <a:ext cx="307503" cy="2317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8" name="Right Arrow 207"/>
          <p:cNvSpPr/>
          <p:nvPr/>
        </p:nvSpPr>
        <p:spPr>
          <a:xfrm rot="10800000" flipH="1" flipV="1">
            <a:off x="3369012" y="16550545"/>
            <a:ext cx="268336" cy="2317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9" name="Right Arrow 208"/>
          <p:cNvSpPr/>
          <p:nvPr/>
        </p:nvSpPr>
        <p:spPr>
          <a:xfrm rot="10800000" flipH="1" flipV="1">
            <a:off x="5731691" y="16569262"/>
            <a:ext cx="307503" cy="2317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0" name="Right Arrow 209"/>
          <p:cNvSpPr/>
          <p:nvPr/>
        </p:nvSpPr>
        <p:spPr>
          <a:xfrm rot="10800000" flipH="1" flipV="1">
            <a:off x="7101790" y="16550545"/>
            <a:ext cx="276271" cy="23172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3" name="TextBox 212"/>
          <p:cNvSpPr txBox="1"/>
          <p:nvPr/>
        </p:nvSpPr>
        <p:spPr>
          <a:xfrm>
            <a:off x="1341639" y="17961884"/>
            <a:ext cx="7593060" cy="2462213"/>
          </a:xfrm>
          <a:prstGeom prst="rect">
            <a:avLst/>
          </a:prstGeom>
          <a:noFill/>
        </p:spPr>
        <p:txBody>
          <a:bodyPr wrap="square" rtlCol="0">
            <a:spAutoFit/>
          </a:bodyPr>
          <a:lstStyle/>
          <a:p>
            <a:pPr algn="just"/>
            <a:r>
              <a:rPr lang="en-NZ" sz="2200" dirty="0">
                <a:latin typeface="Arial" panose="020B0604020202020204" pitchFamily="34" charset="0"/>
                <a:cs typeface="Arial" panose="020B0604020202020204" pitchFamily="34" charset="0"/>
              </a:rPr>
              <a:t>The methodology used for this project was RAD (Rapid Application Development) with Kanban. It was decided RAD was suitable for this project as it emphasises rapid prototyping and iterative delivery rather than extensive planning. The prototyping was done in multiple iterations with new functionalities and features added at each iteration.</a:t>
            </a:r>
          </a:p>
        </p:txBody>
      </p:sp>
      <p:sp>
        <p:nvSpPr>
          <p:cNvPr id="214" name="TextBox 213"/>
          <p:cNvSpPr txBox="1"/>
          <p:nvPr/>
        </p:nvSpPr>
        <p:spPr>
          <a:xfrm>
            <a:off x="6106539" y="17301864"/>
            <a:ext cx="3683986" cy="400110"/>
          </a:xfrm>
          <a:prstGeom prst="rect">
            <a:avLst/>
          </a:prstGeom>
          <a:noFill/>
        </p:spPr>
        <p:txBody>
          <a:bodyPr wrap="square" rtlCol="0">
            <a:spAutoFit/>
          </a:bodyPr>
          <a:lstStyle/>
          <a:p>
            <a:r>
              <a:rPr lang="en-NZ" sz="2000" b="1" dirty="0">
                <a:latin typeface="Arial" panose="020B0604020202020204" pitchFamily="34" charset="0"/>
                <a:cs typeface="Arial" panose="020B0604020202020204" pitchFamily="34" charset="0"/>
              </a:rPr>
              <a:t>Figure 1. </a:t>
            </a:r>
            <a:r>
              <a:rPr lang="en-NZ" sz="2000" b="1" dirty="0" smtClean="0">
                <a:latin typeface="Arial" panose="020B0604020202020204" pitchFamily="34" charset="0"/>
                <a:cs typeface="Arial" panose="020B0604020202020204" pitchFamily="34" charset="0"/>
              </a:rPr>
              <a:t>RAD model</a:t>
            </a:r>
            <a:endParaRPr lang="en-NZ" sz="2000" b="1" dirty="0">
              <a:latin typeface="Arial" panose="020B0604020202020204" pitchFamily="34" charset="0"/>
              <a:cs typeface="Arial" panose="020B0604020202020204" pitchFamily="34" charset="0"/>
            </a:endParaRPr>
          </a:p>
        </p:txBody>
      </p:sp>
      <p:grpSp>
        <p:nvGrpSpPr>
          <p:cNvPr id="93" name="Group 92"/>
          <p:cNvGrpSpPr/>
          <p:nvPr/>
        </p:nvGrpSpPr>
        <p:grpSpPr>
          <a:xfrm>
            <a:off x="1429769" y="8415968"/>
            <a:ext cx="7629356" cy="106947"/>
            <a:chOff x="1601730" y="6139192"/>
            <a:chExt cx="7408925" cy="213925"/>
          </a:xfrm>
        </p:grpSpPr>
        <p:cxnSp>
          <p:nvCxnSpPr>
            <p:cNvPr id="100" name="Straight Connector 99"/>
            <p:cNvCxnSpPr/>
            <p:nvPr/>
          </p:nvCxnSpPr>
          <p:spPr>
            <a:xfrm rot="16200000" flipH="1">
              <a:off x="5306192" y="2576708"/>
              <a:ext cx="0" cy="7338891"/>
            </a:xfrm>
            <a:prstGeom prst="line">
              <a:avLst/>
            </a:prstGeom>
            <a:solidFill>
              <a:srgbClr val="C00000"/>
            </a:solidFill>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a:xfrm rot="16200000" flipH="1">
              <a:off x="5199230" y="2541692"/>
              <a:ext cx="213925" cy="7408925"/>
            </a:xfrm>
            <a:custGeom>
              <a:avLst/>
              <a:gdLst>
                <a:gd name="connsiteX0" fmla="*/ 1 w 213925"/>
                <a:gd name="connsiteY0" fmla="*/ 56961 h 7408925"/>
                <a:gd name="connsiteX1" fmla="*/ 106963 w 213925"/>
                <a:gd name="connsiteY1" fmla="*/ 113922 h 7408925"/>
                <a:gd name="connsiteX2" fmla="*/ 213925 w 213925"/>
                <a:gd name="connsiteY2" fmla="*/ 56961 h 7408925"/>
                <a:gd name="connsiteX3" fmla="*/ 106963 w 213925"/>
                <a:gd name="connsiteY3" fmla="*/ 0 h 7408925"/>
                <a:gd name="connsiteX4" fmla="*/ 1 w 213925"/>
                <a:gd name="connsiteY4" fmla="*/ 56961 h 7408925"/>
                <a:gd name="connsiteX5" fmla="*/ 0 w 213925"/>
                <a:gd name="connsiteY5" fmla="*/ 7351965 h 7408925"/>
                <a:gd name="connsiteX6" fmla="*/ 106962 w 213925"/>
                <a:gd name="connsiteY6" fmla="*/ 7408925 h 7408925"/>
                <a:gd name="connsiteX7" fmla="*/ 213924 w 213925"/>
                <a:gd name="connsiteY7" fmla="*/ 7351965 h 7408925"/>
                <a:gd name="connsiteX8" fmla="*/ 106962 w 213925"/>
                <a:gd name="connsiteY8" fmla="*/ 7295002 h 7408925"/>
                <a:gd name="connsiteX9" fmla="*/ 0 w 213925"/>
                <a:gd name="connsiteY9" fmla="*/ 7351965 h 740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925" h="7408925">
                  <a:moveTo>
                    <a:pt x="1" y="56961"/>
                  </a:moveTo>
                  <a:cubicBezTo>
                    <a:pt x="1" y="88420"/>
                    <a:pt x="47890" y="113922"/>
                    <a:pt x="106963" y="113922"/>
                  </a:cubicBezTo>
                  <a:cubicBezTo>
                    <a:pt x="166036" y="113922"/>
                    <a:pt x="213925" y="88420"/>
                    <a:pt x="213925" y="56961"/>
                  </a:cubicBezTo>
                  <a:cubicBezTo>
                    <a:pt x="213925" y="25502"/>
                    <a:pt x="166036" y="0"/>
                    <a:pt x="106963" y="0"/>
                  </a:cubicBezTo>
                  <a:cubicBezTo>
                    <a:pt x="47890" y="0"/>
                    <a:pt x="1" y="25502"/>
                    <a:pt x="1" y="56961"/>
                  </a:cubicBezTo>
                  <a:close/>
                  <a:moveTo>
                    <a:pt x="0" y="7351965"/>
                  </a:moveTo>
                  <a:cubicBezTo>
                    <a:pt x="0" y="7383423"/>
                    <a:pt x="47889" y="7408925"/>
                    <a:pt x="106962" y="7408925"/>
                  </a:cubicBezTo>
                  <a:cubicBezTo>
                    <a:pt x="166035" y="7408925"/>
                    <a:pt x="213924" y="7383423"/>
                    <a:pt x="213924" y="7351965"/>
                  </a:cubicBezTo>
                  <a:cubicBezTo>
                    <a:pt x="213924" y="7320505"/>
                    <a:pt x="166035" y="7295002"/>
                    <a:pt x="106962" y="7295002"/>
                  </a:cubicBezTo>
                  <a:cubicBezTo>
                    <a:pt x="47889" y="7295002"/>
                    <a:pt x="0" y="7320505"/>
                    <a:pt x="0" y="7351965"/>
                  </a:cubicBezTo>
                  <a:close/>
                </a:path>
              </a:pathLst>
            </a:cu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08" name="TextBox 107"/>
          <p:cNvSpPr txBox="1"/>
          <p:nvPr/>
        </p:nvSpPr>
        <p:spPr>
          <a:xfrm>
            <a:off x="3889449" y="7739233"/>
            <a:ext cx="2592376" cy="707886"/>
          </a:xfrm>
          <a:prstGeom prst="rect">
            <a:avLst/>
          </a:prstGeom>
          <a:noFill/>
        </p:spPr>
        <p:txBody>
          <a:bodyPr wrap="none" rtlCol="0">
            <a:spAutoFit/>
          </a:bodyPr>
          <a:lstStyle/>
          <a:p>
            <a:r>
              <a:rPr lang="en-NZ" sz="4000" b="1" spc="200" dirty="0" smtClean="0">
                <a:latin typeface="Bebas Neue Bold" panose="020B0606020202050201" pitchFamily="34" charset="0"/>
              </a:rPr>
              <a:t>THE PROBLEM</a:t>
            </a:r>
            <a:endParaRPr lang="en-NZ" sz="4000" b="1" spc="200" dirty="0">
              <a:latin typeface="Bebas Neue Bold" panose="020B0606020202050201" pitchFamily="34" charset="0"/>
            </a:endParaRPr>
          </a:p>
        </p:txBody>
      </p:sp>
      <p:sp>
        <p:nvSpPr>
          <p:cNvPr id="114" name="TextBox 113"/>
          <p:cNvSpPr txBox="1"/>
          <p:nvPr/>
        </p:nvSpPr>
        <p:spPr>
          <a:xfrm>
            <a:off x="1341639" y="8917480"/>
            <a:ext cx="7593060" cy="1785104"/>
          </a:xfrm>
          <a:prstGeom prst="rect">
            <a:avLst/>
          </a:prstGeom>
          <a:noFill/>
        </p:spPr>
        <p:txBody>
          <a:bodyPr wrap="square" rtlCol="0">
            <a:spAutoFit/>
          </a:bodyPr>
          <a:lstStyle/>
          <a:p>
            <a:pPr algn="just"/>
            <a:r>
              <a:rPr lang="en-NZ" sz="2200" dirty="0">
                <a:latin typeface="Arial" panose="020B0604020202020204" pitchFamily="34" charset="0"/>
                <a:cs typeface="Arial" panose="020B0604020202020204" pitchFamily="34" charset="0"/>
              </a:rPr>
              <a:t>One consistent problem </a:t>
            </a:r>
            <a:r>
              <a:rPr lang="en-NZ" sz="2200" dirty="0" smtClean="0">
                <a:latin typeface="Arial" panose="020B0604020202020204" pitchFamily="34" charset="0"/>
                <a:cs typeface="Arial" panose="020B0604020202020204" pitchFamily="34" charset="0"/>
              </a:rPr>
              <a:t>our client has noticed </a:t>
            </a:r>
            <a:r>
              <a:rPr lang="en-NZ" sz="2200" dirty="0">
                <a:latin typeface="Arial" panose="020B0604020202020204" pitchFamily="34" charset="0"/>
                <a:cs typeface="Arial" panose="020B0604020202020204" pitchFamily="34" charset="0"/>
              </a:rPr>
              <a:t>is that students have a problem differentiating between the use of </a:t>
            </a:r>
            <a:r>
              <a:rPr lang="en-NZ" sz="2200" i="1" dirty="0" err="1">
                <a:latin typeface="Arial" panose="020B0604020202020204" pitchFamily="34" charset="0"/>
                <a:cs typeface="Arial" panose="020B0604020202020204" pitchFamily="34" charset="0"/>
              </a:rPr>
              <a:t>ehara</a:t>
            </a:r>
            <a:r>
              <a:rPr lang="en-NZ" sz="2200" i="1" dirty="0">
                <a:latin typeface="Arial" panose="020B0604020202020204" pitchFamily="34" charset="0"/>
                <a:cs typeface="Arial" panose="020B0604020202020204" pitchFamily="34" charset="0"/>
              </a:rPr>
              <a:t> </a:t>
            </a:r>
            <a:r>
              <a:rPr lang="en-NZ" sz="2200" dirty="0">
                <a:latin typeface="Arial" panose="020B0604020202020204" pitchFamily="34" charset="0"/>
                <a:cs typeface="Arial" panose="020B0604020202020204" pitchFamily="34" charset="0"/>
              </a:rPr>
              <a:t>and </a:t>
            </a:r>
            <a:r>
              <a:rPr lang="en-NZ" sz="2200" i="1" dirty="0" err="1">
                <a:latin typeface="Arial" panose="020B0604020202020204" pitchFamily="34" charset="0"/>
                <a:cs typeface="Arial" panose="020B0604020202020204" pitchFamily="34" charset="0"/>
              </a:rPr>
              <a:t>kahore</a:t>
            </a:r>
            <a:r>
              <a:rPr lang="en-NZ" sz="2200" dirty="0">
                <a:latin typeface="Arial" panose="020B0604020202020204" pitchFamily="34" charset="0"/>
                <a:cs typeface="Arial" panose="020B0604020202020204" pitchFamily="34" charset="0"/>
              </a:rPr>
              <a:t> in negative sentences.  Both words are used in traditional Māori to indicate the negative, however they are not interchangeable</a:t>
            </a:r>
            <a:r>
              <a:rPr lang="en-NZ" sz="2200" dirty="0" smtClean="0">
                <a:latin typeface="Arial" panose="020B0604020202020204" pitchFamily="34" charset="0"/>
                <a:cs typeface="Arial" panose="020B0604020202020204" pitchFamily="34" charset="0"/>
              </a:rPr>
              <a:t>.</a:t>
            </a:r>
          </a:p>
        </p:txBody>
      </p:sp>
      <p:sp>
        <p:nvSpPr>
          <p:cNvPr id="116" name="TextBox 115"/>
          <p:cNvSpPr txBox="1"/>
          <p:nvPr/>
        </p:nvSpPr>
        <p:spPr>
          <a:xfrm>
            <a:off x="11388600" y="16190446"/>
            <a:ext cx="7593060" cy="3477875"/>
          </a:xfrm>
          <a:prstGeom prst="rect">
            <a:avLst/>
          </a:prstGeom>
          <a:noFill/>
        </p:spPr>
        <p:txBody>
          <a:bodyPr wrap="square" rtlCol="0">
            <a:spAutoFit/>
          </a:bodyPr>
          <a:lstStyle/>
          <a:p>
            <a:pPr algn="just"/>
            <a:r>
              <a:rPr lang="en-NZ" sz="2200" dirty="0" smtClean="0">
                <a:latin typeface="Arial" panose="020B0604020202020204" pitchFamily="34" charset="0"/>
                <a:cs typeface="Arial" panose="020B0604020202020204" pitchFamily="34" charset="0"/>
              </a:rPr>
              <a:t>The </a:t>
            </a:r>
            <a:r>
              <a:rPr lang="en-NZ" sz="2200" dirty="0">
                <a:latin typeface="Arial" panose="020B0604020202020204" pitchFamily="34" charset="0"/>
                <a:cs typeface="Arial" panose="020B0604020202020204" pitchFamily="34" charset="0"/>
              </a:rPr>
              <a:t>front-end and back-end of the application was created using Android Studio. </a:t>
            </a:r>
            <a:r>
              <a:rPr lang="en-NZ" sz="2200" dirty="0" smtClean="0">
                <a:latin typeface="Arial" panose="020B0604020202020204" pitchFamily="34" charset="0"/>
                <a:cs typeface="Arial" panose="020B0604020202020204" pitchFamily="34" charset="0"/>
              </a:rPr>
              <a:t>The </a:t>
            </a:r>
            <a:r>
              <a:rPr lang="en-NZ" sz="2200" dirty="0">
                <a:latin typeface="Arial" panose="020B0604020202020204" pitchFamily="34" charset="0"/>
                <a:cs typeface="Arial" panose="020B0604020202020204" pitchFamily="34" charset="0"/>
              </a:rPr>
              <a:t>current database which was designed using Android Studio’s plugin tool, SQLite, contains three sample sentences provided by our client. </a:t>
            </a:r>
            <a:r>
              <a:rPr lang="en-NZ" sz="2200" dirty="0" smtClean="0">
                <a:latin typeface="Arial" panose="020B0604020202020204" pitchFamily="34" charset="0"/>
                <a:cs typeface="Arial" panose="020B0604020202020204" pitchFamily="34" charset="0"/>
              </a:rPr>
              <a:t>At this stage, the audio files and images have been hardcoded into the application. </a:t>
            </a:r>
          </a:p>
          <a:p>
            <a:pPr algn="just"/>
            <a:endParaRPr lang="en-NZ" sz="2200" dirty="0">
              <a:latin typeface="Arial" panose="020B0604020202020204" pitchFamily="34" charset="0"/>
              <a:cs typeface="Arial" panose="020B0604020202020204" pitchFamily="34" charset="0"/>
            </a:endParaRPr>
          </a:p>
          <a:p>
            <a:pPr algn="just"/>
            <a:r>
              <a:rPr lang="en-NZ" sz="2200" dirty="0" smtClean="0">
                <a:latin typeface="Arial" panose="020B0604020202020204" pitchFamily="34" charset="0"/>
                <a:cs typeface="Arial" panose="020B0604020202020204" pitchFamily="34" charset="0"/>
              </a:rPr>
              <a:t>Our final prototype was designed in a way to allow future iterations of this project to add new sentence structures (categories) and new functionalities to further improve it.</a:t>
            </a: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03424" y="6112448"/>
            <a:ext cx="793575" cy="937660"/>
          </a:xfrm>
          <a:prstGeom prst="rect">
            <a:avLst/>
          </a:prstGeom>
        </p:spPr>
      </p:pic>
    </p:spTree>
    <p:extLst>
      <p:ext uri="{BB962C8B-B14F-4D97-AF65-F5344CB8AC3E}">
        <p14:creationId xmlns:p14="http://schemas.microsoft.com/office/powerpoint/2010/main" val="1887953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532</TotalTime>
  <Words>489</Words>
  <Application>Microsoft Office PowerPoint</Application>
  <PresentationFormat>Custom</PresentationFormat>
  <Paragraphs>51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Tokyo</vt:lpstr>
      <vt:lpstr>Calibri Light</vt:lpstr>
      <vt:lpstr>Arial</vt:lpstr>
      <vt:lpstr>Bebas Neue 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 REO APP</dc:title>
  <dc:creator>Patrica Nellas</dc:creator>
  <cp:lastModifiedBy>Patrica Nellas</cp:lastModifiedBy>
  <cp:revision>62</cp:revision>
  <dcterms:created xsi:type="dcterms:W3CDTF">2018-10-15T01:49:24Z</dcterms:created>
  <dcterms:modified xsi:type="dcterms:W3CDTF">2018-11-08T05:32:06Z</dcterms:modified>
</cp:coreProperties>
</file>